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22"/>
  </p:notesMasterIdLst>
  <p:handoutMasterIdLst>
    <p:handoutMasterId r:id="rId23"/>
  </p:handoutMasterIdLst>
  <p:sldIdLst>
    <p:sldId id="290" r:id="rId5"/>
    <p:sldId id="291" r:id="rId6"/>
    <p:sldId id="273" r:id="rId7"/>
    <p:sldId id="276" r:id="rId8"/>
    <p:sldId id="298" r:id="rId9"/>
    <p:sldId id="278" r:id="rId10"/>
    <p:sldId id="258" r:id="rId11"/>
    <p:sldId id="300" r:id="rId12"/>
    <p:sldId id="302" r:id="rId13"/>
    <p:sldId id="303" r:id="rId14"/>
    <p:sldId id="304" r:id="rId15"/>
    <p:sldId id="305" r:id="rId16"/>
    <p:sldId id="307" r:id="rId17"/>
    <p:sldId id="306" r:id="rId18"/>
    <p:sldId id="268" r:id="rId19"/>
    <p:sldId id="308" r:id="rId20"/>
    <p:sldId id="289"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5535" autoAdjust="0"/>
  </p:normalViewPr>
  <p:slideViewPr>
    <p:cSldViewPr snapToGrid="0">
      <p:cViewPr varScale="1">
        <p:scale>
          <a:sx n="87" d="100"/>
          <a:sy n="87" d="100"/>
        </p:scale>
        <p:origin x="470" y="82"/>
      </p:cViewPr>
      <p:guideLst/>
    </p:cSldViewPr>
  </p:slideViewPr>
  <p:outlineViewPr>
    <p:cViewPr>
      <p:scale>
        <a:sx n="33" d="100"/>
        <a:sy n="33" d="100"/>
      </p:scale>
      <p:origin x="0" y="-586"/>
    </p:cViewPr>
  </p:outlin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2100" b="1" dirty="0">
              <a:solidFill>
                <a:schemeClr val="accent1">
                  <a:lumMod val="75000"/>
                </a:schemeClr>
              </a:solidFill>
            </a:rPr>
            <a:t>Task 1</a:t>
          </a:r>
          <a:r>
            <a:rPr lang="ru-RU" sz="2100" b="1" dirty="0">
              <a:solidFill>
                <a:schemeClr val="accent1">
                  <a:lumMod val="75000"/>
                </a:schemeClr>
              </a:solidFill>
            </a:rPr>
            <a:t>.</a:t>
          </a:r>
          <a:endParaRPr lang="en-US" sz="2100" b="1" dirty="0">
            <a:solidFill>
              <a:schemeClr val="accent1">
                <a:lumMod val="75000"/>
              </a:schemeClr>
            </a:solidFill>
          </a:endParaRPr>
        </a:p>
        <a:p>
          <a:r>
            <a:rPr lang="en-US" sz="1800" b="0" i="0" dirty="0">
              <a:solidFill>
                <a:schemeClr val="bg2">
                  <a:lumMod val="50000"/>
                </a:schemeClr>
              </a:solidFill>
            </a:rPr>
            <a:t>Transforming learning into Amazing e-learning Experiences.</a:t>
          </a:r>
          <a:endParaRPr lang="en-US" sz="1800" dirty="0">
            <a:solidFill>
              <a:schemeClr val="bg2">
                <a:lumMod val="50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2.</a:t>
          </a:r>
        </a:p>
        <a:p>
          <a:pPr marL="0" lvl="0" algn="ctr" defTabSz="1022350">
            <a:lnSpc>
              <a:spcPct val="90000"/>
            </a:lnSpc>
            <a:spcBef>
              <a:spcPct val="0"/>
            </a:spcBef>
            <a:spcAft>
              <a:spcPct val="35000"/>
            </a:spcAft>
            <a:buNone/>
          </a:pPr>
          <a:r>
            <a:rPr lang="en-US" sz="1800" b="0" i="0" kern="1200" dirty="0">
              <a:solidFill>
                <a:schemeClr val="bg2">
                  <a:lumMod val="50000"/>
                </a:schemeClr>
              </a:solidFill>
            </a:rPr>
            <a:t>Lack Of Learner Motivation And Engagement.</a:t>
          </a:r>
          <a:endParaRPr lang="en-US" sz="1800" kern="1200" dirty="0">
            <a:solidFill>
              <a:schemeClr val="bg2">
                <a:lumMod val="5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3.</a:t>
          </a:r>
        </a:p>
        <a:p>
          <a:pPr marL="0" lvl="0" algn="ctr" defTabSz="1022350">
            <a:lnSpc>
              <a:spcPct val="90000"/>
            </a:lnSpc>
            <a:spcBef>
              <a:spcPct val="0"/>
            </a:spcBef>
            <a:spcAft>
              <a:spcPct val="35000"/>
            </a:spcAft>
            <a:buNone/>
          </a:pPr>
          <a:r>
            <a:rPr lang="en-US" sz="1800" b="0" i="0" kern="1200" dirty="0">
              <a:solidFill>
                <a:schemeClr val="bg2">
                  <a:lumMod val="50000"/>
                </a:schemeClr>
              </a:solidFill>
            </a:rPr>
            <a:t>Staying Up-To-Date With Modern Tech.</a:t>
          </a:r>
          <a:endParaRPr lang="en-US" sz="1800" kern="1200" dirty="0">
            <a:solidFill>
              <a:schemeClr val="bg2">
                <a:lumMod val="50000"/>
              </a:schemeClr>
            </a:solidFill>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140952D0-0E1D-4F48-9F16-53581487CFA0}">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4.</a:t>
          </a:r>
        </a:p>
        <a:p>
          <a:pPr marL="0" lvl="0" algn="ctr" defTabSz="1022350">
            <a:lnSpc>
              <a:spcPct val="90000"/>
            </a:lnSpc>
            <a:spcBef>
              <a:spcPct val="0"/>
            </a:spcBef>
            <a:spcAft>
              <a:spcPct val="35000"/>
            </a:spcAft>
            <a:buNone/>
          </a:pPr>
          <a:r>
            <a:rPr lang="en-US" sz="1800" b="0" i="0" kern="1200" dirty="0">
              <a:solidFill>
                <a:schemeClr val="bg2">
                  <a:lumMod val="50000"/>
                </a:schemeClr>
              </a:solidFill>
            </a:rPr>
            <a:t>Designing e-learning Courses For Different Generations.</a:t>
          </a:r>
          <a:endParaRPr lang="en-US" sz="1800" kern="1200" dirty="0">
            <a:solidFill>
              <a:schemeClr val="bg2">
                <a:lumMod val="5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endParaRPr lang="en-US"/>
        </a:p>
      </dgm:t>
    </dgm:pt>
    <dgm:pt modelId="{C2F8C7F7-44C4-414A-BCCD-56E91DD0A77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5.</a:t>
          </a:r>
        </a:p>
        <a:p>
          <a:pPr marL="0" lvl="0" algn="ctr" defTabSz="1022350">
            <a:lnSpc>
              <a:spcPct val="90000"/>
            </a:lnSpc>
            <a:spcBef>
              <a:spcPct val="0"/>
            </a:spcBef>
            <a:spcAft>
              <a:spcPct val="35000"/>
            </a:spcAft>
            <a:buNone/>
          </a:pPr>
          <a:r>
            <a:rPr lang="en-IN" sz="1800" b="0" i="0" kern="1200" dirty="0">
              <a:solidFill>
                <a:schemeClr val="bg2">
                  <a:lumMod val="50000"/>
                </a:schemeClr>
              </a:solidFill>
            </a:rPr>
            <a:t>Measurable learning outcomes.</a:t>
          </a:r>
          <a:endParaRPr lang="en-US" sz="1800" kern="1200" dirty="0">
            <a:solidFill>
              <a:schemeClr val="bg2">
                <a:lumMod val="50000"/>
              </a:schemeClr>
            </a:solidFill>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endParaRPr lang="en-US"/>
        </a:p>
      </dgm:t>
    </dgm:pt>
    <dgm:pt modelId="{30A282C9-E6F0-4D76-BA41-E12DE0603DF8}">
      <dgm:prSet custT="1"/>
      <dgm:spPr>
        <a:solidFill>
          <a:schemeClr val="bg1"/>
        </a:solidFill>
        <a:ln>
          <a:solidFill>
            <a:schemeClr val="bg2">
              <a:lumMod val="75000"/>
            </a:schemeClr>
          </a:solidFill>
        </a:ln>
      </dgm:spPr>
      <dgm:t>
        <a:bodyPr/>
        <a:lstStyle/>
        <a:p>
          <a:pPr>
            <a:buNone/>
          </a:pPr>
          <a:endParaRPr lang="en-US" sz="2100" b="1" dirty="0">
            <a:solidFill>
              <a:schemeClr val="accent1">
                <a:lumMod val="75000"/>
              </a:schemeClr>
            </a:solidFill>
            <a:latin typeface="Garamond" panose="02020404030301010803"/>
            <a:ea typeface="+mn-ea"/>
            <a:cs typeface="+mn-cs"/>
          </a:endParaRPr>
        </a:p>
        <a:p>
          <a:pPr>
            <a:buNone/>
          </a:pPr>
          <a:r>
            <a:rPr lang="en-US" sz="2100" b="1" dirty="0">
              <a:solidFill>
                <a:schemeClr val="accent1">
                  <a:lumMod val="75000"/>
                </a:schemeClr>
              </a:solidFill>
              <a:latin typeface="Garamond" panose="02020404030301010803"/>
              <a:ea typeface="+mn-ea"/>
              <a:cs typeface="+mn-cs"/>
            </a:rPr>
            <a:t>Task 6.</a:t>
          </a:r>
        </a:p>
        <a:p>
          <a:pPr>
            <a:buNone/>
          </a:pPr>
          <a:r>
            <a:rPr lang="en-US" sz="1800" b="0" i="0" dirty="0">
              <a:solidFill>
                <a:schemeClr val="bg2">
                  <a:lumMod val="50000"/>
                </a:schemeClr>
              </a:solidFill>
            </a:rPr>
            <a:t>Adaptive learner models to accommodate different learner needs.</a:t>
          </a:r>
          <a:endParaRPr lang="en-US" sz="1800" dirty="0">
            <a:solidFill>
              <a:schemeClr val="bg2">
                <a:lumMod val="50000"/>
              </a:schemeClr>
            </a:solidFill>
          </a:endParaRPr>
        </a:p>
      </dgm:t>
    </dgm:pt>
    <dgm:pt modelId="{7E833620-A57B-4D2C-83FF-6B8B7DD0E057}" type="parTrans" cxnId="{605101DB-0C59-4F9E-8DAB-C8F3DD9D2116}">
      <dgm:prSet/>
      <dgm:spPr/>
      <dgm:t>
        <a:bodyPr/>
        <a:lstStyle/>
        <a:p>
          <a:endParaRPr lang="en-US"/>
        </a:p>
      </dgm:t>
    </dgm:pt>
    <dgm:pt modelId="{3E858F4D-ACED-4903-ADA6-C74ED4AF5101}" type="sibTrans" cxnId="{605101DB-0C59-4F9E-8DAB-C8F3DD9D2116}">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6"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6"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6"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6" custScaleX="115064" custLinFactNeighborX="828" custLinFactNeighborY="-5614">
        <dgm:presLayoutVars>
          <dgm:bulletEnabled val="1"/>
        </dgm:presLayoutVars>
      </dgm:prSet>
      <dgm:spPr/>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6" custScaleX="115064" custLinFactNeighborX="2511" custLinFactNeighborY="-4593">
        <dgm:presLayoutVars>
          <dgm:bulletEnabled val="1"/>
        </dgm:presLayoutVars>
      </dgm:prSet>
      <dgm:spPr/>
    </dgm:pt>
    <dgm:pt modelId="{F0C2BBCA-2C79-49AA-8E82-30300BF75FFE}" type="pres">
      <dgm:prSet presAssocID="{4E39967D-43EF-4F15-814A-2F491D900D43}" presName="sibTrans" presStyleCnt="0"/>
      <dgm:spPr/>
    </dgm:pt>
    <dgm:pt modelId="{B0C316F3-B763-4F0D-8770-A5E74188ADA8}" type="pres">
      <dgm:prSet presAssocID="{30A282C9-E6F0-4D76-BA41-E12DE0603DF8}" presName="node" presStyleLbl="node1" presStyleIdx="5" presStyleCnt="6" custScaleX="115064" custLinFactNeighborX="3020" custLinFactNeighborY="-7655">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D6CBE33F-90E3-4C8D-B80F-821ED7205D90}" type="presOf" srcId="{140952D0-0E1D-4F48-9F16-53581487CFA0}" destId="{18405FE4-7B27-4C69-B6FE-12C8B84249EF}" srcOrd="0" destOrd="0" presId="urn:microsoft.com/office/officeart/2005/8/layout/default"/>
    <dgm:cxn modelId="{14D43B81-F92D-4CD8-9D1E-78CBF092C750}" srcId="{D0F07F19-1F50-4B42-A7A0-278DF9D25BB1}" destId="{C2F8C7F7-44C4-414A-BCCD-56E91DD0A777}" srcOrd="4" destOrd="0" parTransId="{E6C6DF88-9436-40D7-BA84-18FE896A6151}" sibTransId="{4E39967D-43EF-4F15-814A-2F491D900D43}"/>
    <dgm:cxn modelId="{291C00B5-6556-4E0F-A1E1-6ACB3C8C78DC}" type="presOf" srcId="{30A282C9-E6F0-4D76-BA41-E12DE0603DF8}" destId="{B0C316F3-B763-4F0D-8770-A5E74188ADA8}" srcOrd="0" destOrd="0" presId="urn:microsoft.com/office/officeart/2005/8/layout/defaul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05101DB-0C59-4F9E-8DAB-C8F3DD9D2116}" srcId="{D0F07F19-1F50-4B42-A7A0-278DF9D25BB1}" destId="{30A282C9-E6F0-4D76-BA41-E12DE0603DF8}" srcOrd="5" destOrd="0" parTransId="{7E833620-A57B-4D2C-83FF-6B8B7DD0E057}" sibTransId="{3E858F4D-ACED-4903-ADA6-C74ED4AF5101}"/>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 modelId="{1512F410-8655-4A03-93D3-14970AC1FEED}" type="presParOf" srcId="{40FE0EB9-B287-43F6-ABB4-527CB1B94B4A}" destId="{F0C2BBCA-2C79-49AA-8E82-30300BF75FFE}" srcOrd="9" destOrd="0" presId="urn:microsoft.com/office/officeart/2005/8/layout/default"/>
    <dgm:cxn modelId="{3DE5F209-932A-463E-B5D9-0E0196CE379A}" type="presParOf" srcId="{40FE0EB9-B287-43F6-ABB4-527CB1B94B4A}" destId="{B0C316F3-B763-4F0D-8770-A5E74188ADA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12ECD561-3DDA-4339-A0FB-4D4E23A40C33}">
      <dgm:prSet/>
      <dgm:spPr/>
      <dgm:t>
        <a:bodyPr/>
        <a:lstStyle/>
        <a:p>
          <a:r>
            <a:rPr lang="en-US" dirty="0"/>
            <a:t>Task 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dgm:spPr>
        <a:solidFill>
          <a:schemeClr val="accent6">
            <a:lumMod val="40000"/>
            <a:lumOff val="60000"/>
            <a:alpha val="90000"/>
          </a:schemeClr>
        </a:solidFill>
      </dgm:spPr>
      <dgm:t>
        <a:bodyPr/>
        <a:lstStyle/>
        <a:p>
          <a:r>
            <a:rPr lang="en-US" b="0" i="0" dirty="0">
              <a:solidFill>
                <a:schemeClr val="tx1"/>
              </a:solidFill>
            </a:rPr>
            <a:t>Transforming learning into Amazing e-learning Experiences</a:t>
          </a:r>
          <a:endParaRPr lang="en-US" dirty="0">
            <a:solidFill>
              <a:schemeClr val="tx1"/>
            </a:solidFill>
          </a:endParaRP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89CCDC52-A9F5-497B-BC74-486641B631BF}">
      <dgm:prSet/>
      <dgm:spPr>
        <a:solidFill>
          <a:schemeClr val="accent2">
            <a:lumMod val="60000"/>
            <a:lumOff val="40000"/>
            <a:alpha val="90000"/>
          </a:schemeClr>
        </a:solidFill>
      </dgm:spPr>
      <dgm:t>
        <a:bodyPr/>
        <a:lstStyle/>
        <a:p>
          <a:r>
            <a:rPr lang="en-US" b="0" i="0" dirty="0">
              <a:solidFill>
                <a:schemeClr val="tx1"/>
              </a:solidFill>
            </a:rPr>
            <a:t>Lack Of Learner Motivation And Engagement</a:t>
          </a:r>
          <a:endParaRPr lang="en-US" dirty="0">
            <a:solidFill>
              <a:schemeClr val="tx1"/>
            </a:solidFill>
          </a:endParaRP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dgm:t>
        <a:bodyPr/>
        <a:lstStyle/>
        <a:p>
          <a:r>
            <a:rPr lang="en-US" dirty="0"/>
            <a:t>Task 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dgm:spPr/>
      <dgm:t>
        <a:bodyPr/>
        <a:lstStyle/>
        <a:p>
          <a:r>
            <a:rPr lang="en-US" b="0" i="0" dirty="0">
              <a:solidFill>
                <a:schemeClr val="tx1"/>
              </a:solidFill>
            </a:rPr>
            <a:t>Staying Up-To-Date With Modern Tech.</a:t>
          </a:r>
          <a:endParaRPr lang="en-US" dirty="0">
            <a:solidFill>
              <a:schemeClr val="tx1"/>
            </a:solidFill>
          </a:endParaRP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dgm:t>
        <a:bodyPr/>
        <a:lstStyle/>
        <a:p>
          <a:r>
            <a:rPr lang="en-US" dirty="0"/>
            <a:t>Task 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dgm:spPr/>
      <dgm:t>
        <a:bodyPr/>
        <a:lstStyle/>
        <a:p>
          <a:r>
            <a:rPr lang="en-US" b="0" i="0" dirty="0">
              <a:solidFill>
                <a:schemeClr val="tx1"/>
              </a:solidFill>
            </a:rPr>
            <a:t>Designing e-learning Courses For Different Generations.</a:t>
          </a:r>
          <a:endParaRPr lang="en-US" dirty="0">
            <a:solidFill>
              <a:schemeClr val="tx1"/>
            </a:solidFill>
          </a:endParaRP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dgm:t>
        <a:bodyPr/>
        <a:lstStyle/>
        <a:p>
          <a:r>
            <a:rPr lang="en-US" dirty="0"/>
            <a:t>Task 5</a:t>
          </a:r>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dgm:spPr>
        <a:solidFill>
          <a:schemeClr val="accent6">
            <a:lumMod val="40000"/>
            <a:lumOff val="60000"/>
            <a:alpha val="90000"/>
          </a:schemeClr>
        </a:solidFill>
      </dgm:spPr>
      <dgm:t>
        <a:bodyPr/>
        <a:lstStyle/>
        <a:p>
          <a:r>
            <a:rPr lang="en-IN" b="0" i="0" dirty="0">
              <a:solidFill>
                <a:schemeClr val="tx1"/>
              </a:solidFill>
            </a:rPr>
            <a:t>Measurable learning outcomes</a:t>
          </a:r>
          <a:endParaRPr lang="en-US" dirty="0">
            <a:solidFill>
              <a:schemeClr val="tx1"/>
            </a:solidFill>
          </a:endParaRP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7A0C3D76-29B8-4490-B08E-AFEA1923A152}">
      <dgm:prSet/>
      <dgm:spPr/>
      <dgm:t>
        <a:bodyPr/>
        <a:lstStyle/>
        <a:p>
          <a:r>
            <a:rPr lang="en-US" dirty="0"/>
            <a:t>Task 6</a:t>
          </a:r>
        </a:p>
      </dgm:t>
    </dgm:pt>
    <dgm:pt modelId="{16586297-15B1-4FBC-8D9B-6EDAD762B60A}" type="parTrans" cxnId="{2DE83E51-D39F-4AD1-AAE2-75DFD74623AB}">
      <dgm:prSet/>
      <dgm:spPr/>
      <dgm:t>
        <a:bodyPr/>
        <a:lstStyle/>
        <a:p>
          <a:endParaRPr lang="en-US"/>
        </a:p>
      </dgm:t>
    </dgm:pt>
    <dgm:pt modelId="{7E06187D-D13B-4A65-AA57-5DC5AC2EDDBB}" type="sibTrans" cxnId="{2DE83E51-D39F-4AD1-AAE2-75DFD74623AB}">
      <dgm:prSet/>
      <dgm:spPr/>
      <dgm:t>
        <a:bodyPr/>
        <a:lstStyle/>
        <a:p>
          <a:endParaRPr lang="en-US"/>
        </a:p>
      </dgm:t>
    </dgm:pt>
    <dgm:pt modelId="{0D8C4421-3E12-4310-B9E7-69F0B3AD1E7E}">
      <dgm:prSet/>
      <dgm:spPr>
        <a:solidFill>
          <a:schemeClr val="accent2">
            <a:lumMod val="40000"/>
            <a:lumOff val="60000"/>
            <a:alpha val="90000"/>
          </a:schemeClr>
        </a:solidFill>
      </dgm:spPr>
      <dgm:t>
        <a:bodyPr/>
        <a:lstStyle/>
        <a:p>
          <a:r>
            <a:rPr lang="en-US" b="0" i="0" dirty="0">
              <a:solidFill>
                <a:schemeClr val="tx1"/>
              </a:solidFill>
            </a:rPr>
            <a:t>Adaptive learner models to accommodate different learner needs.</a:t>
          </a:r>
          <a:endParaRPr lang="en-US" dirty="0">
            <a:solidFill>
              <a:schemeClr val="tx1"/>
            </a:solidFill>
          </a:endParaRPr>
        </a:p>
      </dgm:t>
    </dgm:pt>
    <dgm:pt modelId="{F039D79C-47A2-4B79-9F13-07A53FCA30BA}" type="parTrans" cxnId="{C7770F65-72C1-4B17-8D40-5600023EBD6C}">
      <dgm:prSet/>
      <dgm:spPr/>
      <dgm:t>
        <a:bodyPr/>
        <a:lstStyle/>
        <a:p>
          <a:endParaRPr lang="en-US"/>
        </a:p>
      </dgm:t>
    </dgm:pt>
    <dgm:pt modelId="{7985BC10-3A5D-48C4-B269-7FDFFA1B02C0}" type="sibTrans" cxnId="{C7770F65-72C1-4B17-8D40-5600023EBD6C}">
      <dgm:prSet/>
      <dgm:spPr/>
      <dgm:t>
        <a:bodyPr/>
        <a:lstStyle/>
        <a:p>
          <a:endParaRPr lang="en-US"/>
        </a:p>
      </dgm:t>
    </dgm:pt>
    <dgm:pt modelId="{ED5F5F48-A694-4063-84AE-7BBF03B6473B}">
      <dgm:prSet/>
      <dgm:spPr/>
      <dgm:t>
        <a:bodyPr/>
        <a:lstStyle/>
        <a:p>
          <a:r>
            <a:rPr lang="en-US" dirty="0"/>
            <a:t>Task 2</a:t>
          </a:r>
        </a:p>
      </dgm:t>
    </dgm:pt>
    <dgm:pt modelId="{9D6574AA-015E-4065-B9B4-50E304CE399A}" type="sibTrans" cxnId="{E39B97F3-1B8D-4FAD-BC4F-C5C6BEE48426}">
      <dgm:prSet/>
      <dgm:spPr/>
      <dgm:t>
        <a:bodyPr/>
        <a:lstStyle/>
        <a:p>
          <a:endParaRPr lang="en-US"/>
        </a:p>
      </dgm:t>
    </dgm:pt>
    <dgm:pt modelId="{314D4780-8160-40E1-907E-9803C159DC60}" type="parTrans" cxnId="{E39B97F3-1B8D-4FAD-BC4F-C5C6BEE48426}">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6">
        <dgm:presLayoutVars>
          <dgm:chMax val="0"/>
          <dgm:chPref val="0"/>
        </dgm:presLayoutVars>
      </dgm:prSet>
      <dgm:spPr/>
    </dgm:pt>
    <dgm:pt modelId="{C933D86E-FF98-47AF-BBE6-FF943C26F2E5}" type="pres">
      <dgm:prSet presAssocID="{12ECD561-3DDA-4339-A0FB-4D4E23A40C33}" presName="desTx" presStyleLbl="alignAccFollowNode1" presStyleIdx="0" presStyleCnt="6">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6">
        <dgm:presLayoutVars>
          <dgm:chMax val="0"/>
          <dgm:chPref val="0"/>
        </dgm:presLayoutVars>
      </dgm:prSet>
      <dgm:spPr/>
    </dgm:pt>
    <dgm:pt modelId="{FDDBB08E-3151-4A8F-907C-572DAA80C5C0}" type="pres">
      <dgm:prSet presAssocID="{ED5F5F48-A694-4063-84AE-7BBF03B6473B}" presName="desTx" presStyleLbl="alignAccFollowNode1" presStyleIdx="1" presStyleCnt="6">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6">
        <dgm:presLayoutVars>
          <dgm:chMax val="0"/>
          <dgm:chPref val="0"/>
        </dgm:presLayoutVars>
      </dgm:prSet>
      <dgm:spPr/>
    </dgm:pt>
    <dgm:pt modelId="{E3E31A9B-7B4B-4E18-A0D7-2CB184BAEA72}" type="pres">
      <dgm:prSet presAssocID="{C7557302-1080-4062-BD53-01E638709AF7}" presName="desTx" presStyleLbl="alignAccFollowNode1" presStyleIdx="2" presStyleCnt="6">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6">
        <dgm:presLayoutVars>
          <dgm:chMax val="0"/>
          <dgm:chPref val="0"/>
        </dgm:presLayoutVars>
      </dgm:prSet>
      <dgm:spPr/>
    </dgm:pt>
    <dgm:pt modelId="{859AF4D5-545E-4881-ADAF-1EF9A103C299}" type="pres">
      <dgm:prSet presAssocID="{D598A8D5-0B1F-486B-82C7-20C837773C91}" presName="desTx" presStyleLbl="alignAccFollowNode1" presStyleIdx="3" presStyleCnt="6">
        <dgm:presLayoutVars/>
      </dgm:prSet>
      <dgm:spPr/>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6">
        <dgm:presLayoutVars>
          <dgm:chMax val="0"/>
          <dgm:chPref val="0"/>
        </dgm:presLayoutVars>
      </dgm:prSet>
      <dgm:spPr/>
    </dgm:pt>
    <dgm:pt modelId="{CA423928-3C8F-4930-AA17-90D99E0FC56D}" type="pres">
      <dgm:prSet presAssocID="{800D16AE-BE7D-47CE-8C2B-654666E5C73F}" presName="desTx" presStyleLbl="alignAccFollowNode1" presStyleIdx="4" presStyleCnt="6">
        <dgm:presLayoutVars/>
      </dgm:prSet>
      <dgm:spPr/>
    </dgm:pt>
    <dgm:pt modelId="{685DCCD8-3F04-4494-8A72-4FC923EA62FE}" type="pres">
      <dgm:prSet presAssocID="{6D260AF3-53DD-409D-953F-E54F12664A53}" presName="space" presStyleCnt="0"/>
      <dgm:spPr/>
    </dgm:pt>
    <dgm:pt modelId="{D90C4159-E57B-4BDC-8DF5-A9F60B48B344}" type="pres">
      <dgm:prSet presAssocID="{7A0C3D76-29B8-4490-B08E-AFEA1923A152}" presName="composite" presStyleCnt="0"/>
      <dgm:spPr/>
    </dgm:pt>
    <dgm:pt modelId="{00F6EEA9-007B-4DFA-9478-C6976A564E68}" type="pres">
      <dgm:prSet presAssocID="{7A0C3D76-29B8-4490-B08E-AFEA1923A152}" presName="parTx" presStyleLbl="alignNode1" presStyleIdx="5" presStyleCnt="6">
        <dgm:presLayoutVars>
          <dgm:chMax val="0"/>
          <dgm:chPref val="0"/>
        </dgm:presLayoutVars>
      </dgm:prSet>
      <dgm:spPr/>
    </dgm:pt>
    <dgm:pt modelId="{A232CF90-045B-4279-85FB-42AFC4DB73F9}" type="pres">
      <dgm:prSet presAssocID="{7A0C3D76-29B8-4490-B08E-AFEA1923A152}" presName="desTx" presStyleLbl="alignAccFollowNode1" presStyleIdx="5" presStyleCnt="6">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6786EF20-9833-4F4B-BFEC-410F094BAA3F}" srcId="{800D16AE-BE7D-47CE-8C2B-654666E5C73F}" destId="{3289935A-36A4-4AE4-BAD3-EF0902203527}" srcOrd="0" destOrd="0" parTransId="{7491A05B-B651-437F-82B1-26B8DF6EB051}" sibTransId="{F54D9A17-0A71-4B9D-B855-5E4C976E8D3F}"/>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6CDB6241-09FE-48E4-915D-06620019EAE7}" type="presOf" srcId="{800D16AE-BE7D-47CE-8C2B-654666E5C73F}" destId="{D0D90E6E-E28C-4FBA-A7DF-3EF4101842F6}"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C7770F65-72C1-4B17-8D40-5600023EBD6C}" srcId="{7A0C3D76-29B8-4490-B08E-AFEA1923A152}" destId="{0D8C4421-3E12-4310-B9E7-69F0B3AD1E7E}" srcOrd="0" destOrd="0" parTransId="{F039D79C-47A2-4B79-9F13-07A53FCA30BA}" sibTransId="{7985BC10-3A5D-48C4-B269-7FDFFA1B02C0}"/>
    <dgm:cxn modelId="{DF0C2A47-091C-4C55-A711-886D3EFE5DF8}" type="presOf" srcId="{3289935A-36A4-4AE4-BAD3-EF0902203527}" destId="{CA423928-3C8F-4930-AA17-90D99E0FC56D}" srcOrd="0" destOrd="0" presId="urn:microsoft.com/office/officeart/2016/7/layout/ChevronBlockProcess"/>
    <dgm:cxn modelId="{2DE83E51-D39F-4AD1-AAE2-75DFD74623AB}" srcId="{345C3B8E-D551-44A8-86B3-91DF5E493A02}" destId="{7A0C3D76-29B8-4490-B08E-AFEA1923A152}" srcOrd="5" destOrd="0" parTransId="{16586297-15B1-4FBC-8D9B-6EDAD762B60A}" sibTransId="{7E06187D-D13B-4A65-AA57-5DC5AC2EDDBB}"/>
    <dgm:cxn modelId="{6D976851-9147-47BA-A190-C61A77B9ECAA}" type="presOf" srcId="{0D8C4421-3E12-4310-B9E7-69F0B3AD1E7E}" destId="{A232CF90-045B-4279-85FB-42AFC4DB73F9}"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6E591F93-686F-4FC1-A3DE-C84DD46D235A}" srcId="{345C3B8E-D551-44A8-86B3-91DF5E493A02}" destId="{800D16AE-BE7D-47CE-8C2B-654666E5C73F}" srcOrd="4" destOrd="0" parTransId="{07819CF3-DEA9-4AFB-A493-2486F38076E3}" sibTransId="{6D260AF3-53DD-409D-953F-E54F12664A53}"/>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22B793BE-ED2D-4797-92F0-8A99E0C92059}" type="presOf" srcId="{7A0C3D76-29B8-4490-B08E-AFEA1923A152}" destId="{00F6EEA9-007B-4DFA-9478-C6976A564E68}" srcOrd="0" destOrd="0" presId="urn:microsoft.com/office/officeart/2016/7/layout/ChevronBlockProcess"/>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 modelId="{5F629F33-A442-45A9-9381-DD6CDD8E3D2B}" type="presParOf" srcId="{A93611B4-68FB-4C20-AE18-A6DA7DD7A6CC}" destId="{685DCCD8-3F04-4494-8A72-4FC923EA62FE}" srcOrd="9" destOrd="0" presId="urn:microsoft.com/office/officeart/2016/7/layout/ChevronBlockProcess"/>
    <dgm:cxn modelId="{20E6FE7B-8524-4BBC-B5F1-BD34CBBD6841}" type="presParOf" srcId="{A93611B4-68FB-4C20-AE18-A6DA7DD7A6CC}" destId="{D90C4159-E57B-4BDC-8DF5-A9F60B48B344}" srcOrd="10" destOrd="0" presId="urn:microsoft.com/office/officeart/2016/7/layout/ChevronBlockProcess"/>
    <dgm:cxn modelId="{D3630B5A-2A09-4E12-882A-367D50F24A06}" type="presParOf" srcId="{D90C4159-E57B-4BDC-8DF5-A9F60B48B344}" destId="{00F6EEA9-007B-4DFA-9478-C6976A564E68}" srcOrd="0" destOrd="0" presId="urn:microsoft.com/office/officeart/2016/7/layout/ChevronBlockProcess"/>
    <dgm:cxn modelId="{B760A199-E564-4E53-AAC5-225E62ADA03E}" type="presParOf" srcId="{D90C4159-E57B-4BDC-8DF5-A9F60B48B344}" destId="{A232CF90-045B-4279-85FB-42AFC4DB73F9}"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477859"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rPr>
            <a:t>Task 1</a:t>
          </a:r>
          <a:r>
            <a:rPr lang="ru-RU" sz="2100" b="1" kern="1200" dirty="0">
              <a:solidFill>
                <a:schemeClr val="accent1">
                  <a:lumMod val="75000"/>
                </a:schemeClr>
              </a:solidFill>
            </a:rPr>
            <a:t>.</a:t>
          </a:r>
          <a:endParaRPr lang="en-US" sz="2100" b="1" kern="1200" dirty="0">
            <a:solidFill>
              <a:schemeClr val="accent1">
                <a:lumMod val="75000"/>
              </a:schemeClr>
            </a:solidFill>
          </a:endParaRPr>
        </a:p>
        <a:p>
          <a:pPr marL="0" lvl="0" indent="0" algn="ctr" defTabSz="933450">
            <a:lnSpc>
              <a:spcPct val="90000"/>
            </a:lnSpc>
            <a:spcBef>
              <a:spcPct val="0"/>
            </a:spcBef>
            <a:spcAft>
              <a:spcPct val="35000"/>
            </a:spcAft>
            <a:buNone/>
          </a:pPr>
          <a:r>
            <a:rPr lang="en-US" sz="1800" b="0" i="0" kern="1200" dirty="0">
              <a:solidFill>
                <a:schemeClr val="bg2">
                  <a:lumMod val="50000"/>
                </a:schemeClr>
              </a:solidFill>
            </a:rPr>
            <a:t>Transforming learning into Amazing e-learning Experiences.</a:t>
          </a:r>
          <a:endParaRPr lang="en-US" sz="1800" kern="1200" dirty="0">
            <a:solidFill>
              <a:schemeClr val="bg2">
                <a:lumMod val="50000"/>
              </a:schemeClr>
            </a:solidFill>
          </a:endParaRPr>
        </a:p>
      </dsp:txBody>
      <dsp:txXfrm>
        <a:off x="477859" y="656"/>
        <a:ext cx="3123798" cy="1628901"/>
      </dsp:txXfrm>
    </dsp:sp>
    <dsp:sp modelId="{B86E23A3-742D-4587-88CF-2D56A8442149}">
      <dsp:nvSpPr>
        <dsp:cNvPr id="0" name=""/>
        <dsp:cNvSpPr/>
      </dsp:nvSpPr>
      <dsp:spPr>
        <a:xfrm>
          <a:off x="3873141"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2.</a:t>
          </a:r>
        </a:p>
        <a:p>
          <a:pPr marL="0" lvl="0" algn="ctr" defTabSz="1022350">
            <a:lnSpc>
              <a:spcPct val="90000"/>
            </a:lnSpc>
            <a:spcBef>
              <a:spcPct val="0"/>
            </a:spcBef>
            <a:spcAft>
              <a:spcPct val="35000"/>
            </a:spcAft>
            <a:buNone/>
          </a:pPr>
          <a:r>
            <a:rPr lang="en-US" sz="1800" b="0" i="0" kern="1200" dirty="0">
              <a:solidFill>
                <a:schemeClr val="bg2">
                  <a:lumMod val="50000"/>
                </a:schemeClr>
              </a:solidFill>
            </a:rPr>
            <a:t>Lack Of Learner Motivation And Engagement.</a:t>
          </a:r>
          <a:endParaRPr lang="en-US" sz="1800" kern="1200" dirty="0">
            <a:solidFill>
              <a:schemeClr val="bg2">
                <a:lumMod val="50000"/>
              </a:schemeClr>
            </a:solidFill>
          </a:endParaRPr>
        </a:p>
      </dsp:txBody>
      <dsp:txXfrm>
        <a:off x="3873141" y="656"/>
        <a:ext cx="3123798" cy="1628901"/>
      </dsp:txXfrm>
    </dsp:sp>
    <dsp:sp modelId="{D64973A5-4E87-44F1-B369-B0D5E0C2A462}">
      <dsp:nvSpPr>
        <dsp:cNvPr id="0" name=""/>
        <dsp:cNvSpPr/>
      </dsp:nvSpPr>
      <dsp:spPr>
        <a:xfrm>
          <a:off x="7268423"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3.</a:t>
          </a:r>
        </a:p>
        <a:p>
          <a:pPr marL="0" lvl="0" algn="ctr" defTabSz="1022350">
            <a:lnSpc>
              <a:spcPct val="90000"/>
            </a:lnSpc>
            <a:spcBef>
              <a:spcPct val="0"/>
            </a:spcBef>
            <a:spcAft>
              <a:spcPct val="35000"/>
            </a:spcAft>
            <a:buNone/>
          </a:pPr>
          <a:r>
            <a:rPr lang="en-US" sz="1800" b="0" i="0" kern="1200" dirty="0">
              <a:solidFill>
                <a:schemeClr val="bg2">
                  <a:lumMod val="50000"/>
                </a:schemeClr>
              </a:solidFill>
            </a:rPr>
            <a:t>Staying Up-To-Date With Modern Tech.</a:t>
          </a:r>
          <a:endParaRPr lang="en-US" sz="1800" kern="1200" dirty="0">
            <a:solidFill>
              <a:schemeClr val="bg2">
                <a:lumMod val="50000"/>
              </a:schemeClr>
            </a:solidFill>
          </a:endParaRPr>
        </a:p>
      </dsp:txBody>
      <dsp:txXfrm>
        <a:off x="7268423" y="656"/>
        <a:ext cx="3123798" cy="1628901"/>
      </dsp:txXfrm>
    </dsp:sp>
    <dsp:sp modelId="{18405FE4-7B27-4C69-B6FE-12C8B84249EF}">
      <dsp:nvSpPr>
        <dsp:cNvPr id="0" name=""/>
        <dsp:cNvSpPr/>
      </dsp:nvSpPr>
      <dsp:spPr>
        <a:xfrm>
          <a:off x="473841" y="1809595"/>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4.</a:t>
          </a:r>
        </a:p>
        <a:p>
          <a:pPr marL="0" lvl="0" algn="ctr" defTabSz="1022350">
            <a:lnSpc>
              <a:spcPct val="90000"/>
            </a:lnSpc>
            <a:spcBef>
              <a:spcPct val="0"/>
            </a:spcBef>
            <a:spcAft>
              <a:spcPct val="35000"/>
            </a:spcAft>
            <a:buNone/>
          </a:pPr>
          <a:r>
            <a:rPr lang="en-US" sz="1800" b="0" i="0" kern="1200" dirty="0">
              <a:solidFill>
                <a:schemeClr val="bg2">
                  <a:lumMod val="50000"/>
                </a:schemeClr>
              </a:solidFill>
            </a:rPr>
            <a:t>Designing e-learning Courses For Different Generations.</a:t>
          </a:r>
          <a:endParaRPr lang="en-US" sz="1800" kern="1200" dirty="0">
            <a:solidFill>
              <a:schemeClr val="bg2">
                <a:lumMod val="50000"/>
              </a:schemeClr>
            </a:solidFill>
          </a:endParaRPr>
        </a:p>
      </dsp:txBody>
      <dsp:txXfrm>
        <a:off x="473841" y="1809595"/>
        <a:ext cx="3123798" cy="1628901"/>
      </dsp:txXfrm>
    </dsp:sp>
    <dsp:sp modelId="{435C0E89-FD70-4DD9-A771-832DBFC9ACBC}">
      <dsp:nvSpPr>
        <dsp:cNvPr id="0" name=""/>
        <dsp:cNvSpPr/>
      </dsp:nvSpPr>
      <dsp:spPr>
        <a:xfrm>
          <a:off x="3914814" y="182622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5.</a:t>
          </a:r>
        </a:p>
        <a:p>
          <a:pPr marL="0" lvl="0" algn="ctr" defTabSz="1022350">
            <a:lnSpc>
              <a:spcPct val="90000"/>
            </a:lnSpc>
            <a:spcBef>
              <a:spcPct val="0"/>
            </a:spcBef>
            <a:spcAft>
              <a:spcPct val="35000"/>
            </a:spcAft>
            <a:buNone/>
          </a:pPr>
          <a:r>
            <a:rPr lang="en-IN" sz="1800" b="0" i="0" kern="1200" dirty="0">
              <a:solidFill>
                <a:schemeClr val="bg2">
                  <a:lumMod val="50000"/>
                </a:schemeClr>
              </a:solidFill>
            </a:rPr>
            <a:t>Measurable learning outcomes.</a:t>
          </a:r>
          <a:endParaRPr lang="en-US" sz="1800" kern="1200" dirty="0">
            <a:solidFill>
              <a:schemeClr val="bg2">
                <a:lumMod val="50000"/>
              </a:schemeClr>
            </a:solidFill>
          </a:endParaRPr>
        </a:p>
      </dsp:txBody>
      <dsp:txXfrm>
        <a:off x="3914814" y="1826226"/>
        <a:ext cx="3123798" cy="1628901"/>
      </dsp:txXfrm>
    </dsp:sp>
    <dsp:sp modelId="{B0C316F3-B763-4F0D-8770-A5E74188ADA8}">
      <dsp:nvSpPr>
        <dsp:cNvPr id="0" name=""/>
        <dsp:cNvSpPr/>
      </dsp:nvSpPr>
      <dsp:spPr>
        <a:xfrm>
          <a:off x="7323914" y="1776349"/>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solidFill>
              <a:schemeClr val="accent1">
                <a:lumMod val="75000"/>
              </a:schemeClr>
            </a:solidFill>
            <a:latin typeface="Garamond" panose="02020404030301010803"/>
            <a:ea typeface="+mn-ea"/>
            <a:cs typeface="+mn-cs"/>
          </a:endParaRPr>
        </a:p>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Task 6.</a:t>
          </a:r>
        </a:p>
        <a:p>
          <a:pPr marL="0" lvl="0" indent="0" algn="ctr" defTabSz="933450">
            <a:lnSpc>
              <a:spcPct val="90000"/>
            </a:lnSpc>
            <a:spcBef>
              <a:spcPct val="0"/>
            </a:spcBef>
            <a:spcAft>
              <a:spcPct val="35000"/>
            </a:spcAft>
            <a:buNone/>
          </a:pPr>
          <a:r>
            <a:rPr lang="en-US" sz="1800" b="0" i="0" kern="1200" dirty="0">
              <a:solidFill>
                <a:schemeClr val="bg2">
                  <a:lumMod val="50000"/>
                </a:schemeClr>
              </a:solidFill>
            </a:rPr>
            <a:t>Adaptive learner models to accommodate different learner needs.</a:t>
          </a:r>
          <a:endParaRPr lang="en-US" sz="1800" kern="1200" dirty="0">
            <a:solidFill>
              <a:schemeClr val="bg2">
                <a:lumMod val="50000"/>
              </a:schemeClr>
            </a:solidFill>
          </a:endParaRPr>
        </a:p>
      </dsp:txBody>
      <dsp:txXfrm>
        <a:off x="7323914" y="1776349"/>
        <a:ext cx="3123798" cy="1628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11452"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1</a:t>
          </a:r>
        </a:p>
      </dsp:txBody>
      <dsp:txXfrm>
        <a:off x="182920" y="610021"/>
        <a:ext cx="1562267" cy="571560"/>
      </dsp:txXfrm>
    </dsp:sp>
    <dsp:sp modelId="{C933D86E-FF98-47AF-BBE6-FF943C26F2E5}">
      <dsp:nvSpPr>
        <dsp:cNvPr id="0" name=""/>
        <dsp:cNvSpPr/>
      </dsp:nvSpPr>
      <dsp:spPr>
        <a:xfrm>
          <a:off x="11452" y="1181582"/>
          <a:ext cx="1733735" cy="1954271"/>
        </a:xfrm>
        <a:prstGeom prst="rect">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rPr>
            <a:t>Transforming learning into Amazing e-learning Experiences</a:t>
          </a:r>
          <a:endParaRPr lang="en-US" sz="2000" kern="1200" dirty="0">
            <a:solidFill>
              <a:schemeClr val="tx1"/>
            </a:solidFill>
          </a:endParaRPr>
        </a:p>
      </dsp:txBody>
      <dsp:txXfrm>
        <a:off x="11452" y="1181582"/>
        <a:ext cx="1733735" cy="1954271"/>
      </dsp:txXfrm>
    </dsp:sp>
    <dsp:sp modelId="{4C51B959-D888-4E7E-850B-D41D6FF95010}">
      <dsp:nvSpPr>
        <dsp:cNvPr id="0" name=""/>
        <dsp:cNvSpPr/>
      </dsp:nvSpPr>
      <dsp:spPr>
        <a:xfrm>
          <a:off x="1860835"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2</a:t>
          </a:r>
        </a:p>
      </dsp:txBody>
      <dsp:txXfrm>
        <a:off x="2032303" y="610021"/>
        <a:ext cx="1562267" cy="571560"/>
      </dsp:txXfrm>
    </dsp:sp>
    <dsp:sp modelId="{FDDBB08E-3151-4A8F-907C-572DAA80C5C0}">
      <dsp:nvSpPr>
        <dsp:cNvPr id="0" name=""/>
        <dsp:cNvSpPr/>
      </dsp:nvSpPr>
      <dsp:spPr>
        <a:xfrm>
          <a:off x="1860835" y="1181582"/>
          <a:ext cx="1733735" cy="1954271"/>
        </a:xfrm>
        <a:prstGeom prst="rect">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rPr>
            <a:t>Lack Of Learner Motivation And Engagement</a:t>
          </a:r>
          <a:endParaRPr lang="en-US" sz="2000" kern="1200" dirty="0">
            <a:solidFill>
              <a:schemeClr val="tx1"/>
            </a:solidFill>
          </a:endParaRPr>
        </a:p>
      </dsp:txBody>
      <dsp:txXfrm>
        <a:off x="1860835" y="1181582"/>
        <a:ext cx="1733735" cy="1954271"/>
      </dsp:txXfrm>
    </dsp:sp>
    <dsp:sp modelId="{58E7B49B-9E8B-44CA-A002-7DC671DDC7D1}">
      <dsp:nvSpPr>
        <dsp:cNvPr id="0" name=""/>
        <dsp:cNvSpPr/>
      </dsp:nvSpPr>
      <dsp:spPr>
        <a:xfrm>
          <a:off x="3710218"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3</a:t>
          </a:r>
        </a:p>
      </dsp:txBody>
      <dsp:txXfrm>
        <a:off x="3881686" y="610021"/>
        <a:ext cx="1562267" cy="571560"/>
      </dsp:txXfrm>
    </dsp:sp>
    <dsp:sp modelId="{E3E31A9B-7B4B-4E18-A0D7-2CB184BAEA72}">
      <dsp:nvSpPr>
        <dsp:cNvPr id="0" name=""/>
        <dsp:cNvSpPr/>
      </dsp:nvSpPr>
      <dsp:spPr>
        <a:xfrm>
          <a:off x="3710218" y="1181582"/>
          <a:ext cx="1733735" cy="19542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rPr>
            <a:t>Staying Up-To-Date With Modern Tech.</a:t>
          </a:r>
          <a:endParaRPr lang="en-US" sz="2000" kern="1200" dirty="0">
            <a:solidFill>
              <a:schemeClr val="tx1"/>
            </a:solidFill>
          </a:endParaRPr>
        </a:p>
      </dsp:txBody>
      <dsp:txXfrm>
        <a:off x="3710218" y="1181582"/>
        <a:ext cx="1733735" cy="1954271"/>
      </dsp:txXfrm>
    </dsp:sp>
    <dsp:sp modelId="{ADC7B3B5-4122-4F43-BCA3-D7500779245A}">
      <dsp:nvSpPr>
        <dsp:cNvPr id="0" name=""/>
        <dsp:cNvSpPr/>
      </dsp:nvSpPr>
      <dsp:spPr>
        <a:xfrm>
          <a:off x="5559601"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4</a:t>
          </a:r>
        </a:p>
      </dsp:txBody>
      <dsp:txXfrm>
        <a:off x="5731069" y="610021"/>
        <a:ext cx="1562267" cy="571560"/>
      </dsp:txXfrm>
    </dsp:sp>
    <dsp:sp modelId="{859AF4D5-545E-4881-ADAF-1EF9A103C299}">
      <dsp:nvSpPr>
        <dsp:cNvPr id="0" name=""/>
        <dsp:cNvSpPr/>
      </dsp:nvSpPr>
      <dsp:spPr>
        <a:xfrm>
          <a:off x="5559601" y="1181582"/>
          <a:ext cx="1733735" cy="19542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rPr>
            <a:t>Designing e-learning Courses For Different Generations.</a:t>
          </a:r>
          <a:endParaRPr lang="en-US" sz="2000" kern="1200" dirty="0">
            <a:solidFill>
              <a:schemeClr val="tx1"/>
            </a:solidFill>
          </a:endParaRPr>
        </a:p>
      </dsp:txBody>
      <dsp:txXfrm>
        <a:off x="5559601" y="1181582"/>
        <a:ext cx="1733735" cy="1954271"/>
      </dsp:txXfrm>
    </dsp:sp>
    <dsp:sp modelId="{D0D90E6E-E28C-4FBA-A7DF-3EF4101842F6}">
      <dsp:nvSpPr>
        <dsp:cNvPr id="0" name=""/>
        <dsp:cNvSpPr/>
      </dsp:nvSpPr>
      <dsp:spPr>
        <a:xfrm>
          <a:off x="7408983"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5</a:t>
          </a:r>
        </a:p>
      </dsp:txBody>
      <dsp:txXfrm>
        <a:off x="7580451" y="610021"/>
        <a:ext cx="1562267" cy="571560"/>
      </dsp:txXfrm>
    </dsp:sp>
    <dsp:sp modelId="{CA423928-3C8F-4930-AA17-90D99E0FC56D}">
      <dsp:nvSpPr>
        <dsp:cNvPr id="0" name=""/>
        <dsp:cNvSpPr/>
      </dsp:nvSpPr>
      <dsp:spPr>
        <a:xfrm>
          <a:off x="7408983" y="1181582"/>
          <a:ext cx="1733735" cy="1954271"/>
        </a:xfrm>
        <a:prstGeom prst="rect">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IN" sz="2000" b="0" i="0" kern="1200" dirty="0">
              <a:solidFill>
                <a:schemeClr val="tx1"/>
              </a:solidFill>
            </a:rPr>
            <a:t>Measurable learning outcomes</a:t>
          </a:r>
          <a:endParaRPr lang="en-US" sz="2000" kern="1200" dirty="0">
            <a:solidFill>
              <a:schemeClr val="tx1"/>
            </a:solidFill>
          </a:endParaRPr>
        </a:p>
      </dsp:txBody>
      <dsp:txXfrm>
        <a:off x="7408983" y="1181582"/>
        <a:ext cx="1733735" cy="1954271"/>
      </dsp:txXfrm>
    </dsp:sp>
    <dsp:sp modelId="{00F6EEA9-007B-4DFA-9478-C6976A564E68}">
      <dsp:nvSpPr>
        <dsp:cNvPr id="0" name=""/>
        <dsp:cNvSpPr/>
      </dsp:nvSpPr>
      <dsp:spPr>
        <a:xfrm>
          <a:off x="9258366" y="610021"/>
          <a:ext cx="1905203" cy="571560"/>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572" tIns="70572" rIns="70572" bIns="70572" numCol="1" spcCol="1270" anchor="ctr" anchorCtr="0">
          <a:noAutofit/>
        </a:bodyPr>
        <a:lstStyle/>
        <a:p>
          <a:pPr marL="0" lvl="0" indent="0" algn="ctr" defTabSz="1244600">
            <a:lnSpc>
              <a:spcPct val="90000"/>
            </a:lnSpc>
            <a:spcBef>
              <a:spcPct val="0"/>
            </a:spcBef>
            <a:spcAft>
              <a:spcPct val="35000"/>
            </a:spcAft>
            <a:buNone/>
          </a:pPr>
          <a:r>
            <a:rPr lang="en-US" sz="2800" kern="1200" dirty="0"/>
            <a:t>Task 6</a:t>
          </a:r>
        </a:p>
      </dsp:txBody>
      <dsp:txXfrm>
        <a:off x="9429834" y="610021"/>
        <a:ext cx="1562267" cy="571560"/>
      </dsp:txXfrm>
    </dsp:sp>
    <dsp:sp modelId="{A232CF90-045B-4279-85FB-42AFC4DB73F9}">
      <dsp:nvSpPr>
        <dsp:cNvPr id="0" name=""/>
        <dsp:cNvSpPr/>
      </dsp:nvSpPr>
      <dsp:spPr>
        <a:xfrm>
          <a:off x="9258366" y="1181582"/>
          <a:ext cx="1733735" cy="1954271"/>
        </a:xfrm>
        <a:prstGeom prst="rect">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04" tIns="137004" rIns="137004" bIns="274007"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rPr>
            <a:t>Adaptive learner models to accommodate different learner needs.</a:t>
          </a:r>
          <a:endParaRPr lang="en-US" sz="2000" kern="1200" dirty="0">
            <a:solidFill>
              <a:schemeClr val="tx1"/>
            </a:solidFill>
          </a:endParaRPr>
        </a:p>
      </dsp:txBody>
      <dsp:txXfrm>
        <a:off x="9258366" y="1181582"/>
        <a:ext cx="1733735" cy="19542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2/17/2021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2/17/2021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17</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BE9C73-6CDE-45E2-97F8-E3C5308FA232}" type="slidenum">
              <a:rPr lang="en-US" noProof="0" smtClean="0"/>
              <a:t>12</a:t>
            </a:fld>
            <a:endParaRPr lang="en-US" noProof="0" dirty="0"/>
          </a:p>
        </p:txBody>
      </p:sp>
    </p:spTree>
    <p:extLst>
      <p:ext uri="{BB962C8B-B14F-4D97-AF65-F5344CB8AC3E}">
        <p14:creationId xmlns:p14="http://schemas.microsoft.com/office/powerpoint/2010/main" val="202058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15</a:t>
            </a:fld>
            <a:endParaRPr lang="en-US" dirty="0"/>
          </a:p>
        </p:txBody>
      </p:sp>
    </p:spTree>
    <p:extLst>
      <p:ext uri="{BB962C8B-B14F-4D97-AF65-F5344CB8AC3E}">
        <p14:creationId xmlns:p14="http://schemas.microsoft.com/office/powerpoint/2010/main" val="44336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e4ce0dc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e4ce0dc3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be4ce0dc3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4170376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2/17/2021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2/17/2021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udemy.com/" TargetMode="External"/><Relationship Id="rId2" Type="http://schemas.openxmlformats.org/officeDocument/2006/relationships/hyperlink" Target="https://youtu.be/Q33KBiDriJY" TargetMode="Externa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youtu.be/VeWoiXDmds4" TargetMode="External"/><Relationship Id="rId5" Type="http://schemas.openxmlformats.org/officeDocument/2006/relationships/hyperlink" Target="https://www.udemy.com/" TargetMode="External"/><Relationship Id="rId4" Type="http://schemas.openxmlformats.org/officeDocument/2006/relationships/hyperlink" Target="https://youtu.be/Q33KBiDriJ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en-US" dirty="0"/>
              <a:t>Online learning</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en-IN" sz="2400" dirty="0">
                <a:solidFill>
                  <a:schemeClr val="tx2">
                    <a:lumMod val="90000"/>
                  </a:schemeClr>
                </a:solidFill>
              </a:rPr>
              <a:t>Designed by: </a:t>
            </a:r>
            <a:r>
              <a:rPr lang="en-IN" sz="2400" b="1" dirty="0" err="1"/>
              <a:t>Rku</a:t>
            </a:r>
            <a:r>
              <a:rPr lang="en-IN" sz="2400" b="1" dirty="0"/>
              <a:t> Leaders</a:t>
            </a:r>
            <a:endParaRPr lang="en-IN" sz="2400" dirty="0"/>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10" name="Google Shape;164;p1">
            <a:extLst>
              <a:ext uri="{FF2B5EF4-FFF2-40B4-BE49-F238E27FC236}">
                <a16:creationId xmlns:a16="http://schemas.microsoft.com/office/drawing/2014/main" id="{95B6CC09-7CE9-4032-9A23-7BC35B79EB65}"/>
              </a:ext>
            </a:extLst>
          </p:cNvPr>
          <p:cNvSpPr txBox="1"/>
          <p:nvPr/>
        </p:nvSpPr>
        <p:spPr>
          <a:xfrm>
            <a:off x="7567163" y="5662857"/>
            <a:ext cx="4210200" cy="1107965"/>
          </a:xfrm>
          <a:prstGeom prst="rect">
            <a:avLst/>
          </a:prstGeom>
          <a:solidFill>
            <a:srgbClr val="3C78D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mbria" panose="02040503050406030204" pitchFamily="18" charset="0"/>
                <a:ea typeface="Cambria" panose="02040503050406030204" pitchFamily="18" charset="0"/>
                <a:cs typeface="Times New Roman"/>
                <a:sym typeface="Times New Roman"/>
              </a:rPr>
              <a:t>Team Members:</a:t>
            </a:r>
            <a:endParaRPr sz="2000" dirty="0">
              <a:latin typeface="Cambria" panose="02040503050406030204" pitchFamily="18" charset="0"/>
              <a:ea typeface="Cambria" panose="02040503050406030204" pitchFamily="18" charset="0"/>
              <a:cs typeface="Times New Roman"/>
              <a:sym typeface="Times New Roman"/>
            </a:endParaRPr>
          </a:p>
          <a:p>
            <a:pPr marL="0" lvl="0" indent="0" algn="l" rtl="0">
              <a:spcBef>
                <a:spcPts val="0"/>
              </a:spcBef>
              <a:spcAft>
                <a:spcPts val="0"/>
              </a:spcAft>
              <a:buNone/>
            </a:pPr>
            <a:r>
              <a:rPr lang="en-US" sz="2000" dirty="0" err="1">
                <a:latin typeface="Cambria" panose="02040503050406030204" pitchFamily="18" charset="0"/>
                <a:ea typeface="Cambria" panose="02040503050406030204" pitchFamily="18" charset="0"/>
                <a:cs typeface="Times New Roman"/>
                <a:sym typeface="Times New Roman"/>
              </a:rPr>
              <a:t>Dilip</a:t>
            </a:r>
            <a:r>
              <a:rPr lang="en-US" sz="2000" dirty="0">
                <a:latin typeface="Cambria" panose="02040503050406030204" pitchFamily="18" charset="0"/>
                <a:ea typeface="Cambria" panose="02040503050406030204" pitchFamily="18" charset="0"/>
                <a:cs typeface="Times New Roman"/>
                <a:sym typeface="Times New Roman"/>
              </a:rPr>
              <a:t> </a:t>
            </a:r>
            <a:r>
              <a:rPr lang="en-US" sz="2000" dirty="0" err="1">
                <a:latin typeface="Cambria" panose="02040503050406030204" pitchFamily="18" charset="0"/>
                <a:ea typeface="Cambria" panose="02040503050406030204" pitchFamily="18" charset="0"/>
                <a:cs typeface="Times New Roman"/>
                <a:sym typeface="Times New Roman"/>
              </a:rPr>
              <a:t>Sarvaiya</a:t>
            </a:r>
            <a:r>
              <a:rPr lang="en-US" sz="2000" dirty="0">
                <a:latin typeface="Cambria" panose="02040503050406030204" pitchFamily="18" charset="0"/>
                <a:ea typeface="Cambria" panose="02040503050406030204" pitchFamily="18" charset="0"/>
                <a:cs typeface="Times New Roman"/>
                <a:sym typeface="Times New Roman"/>
              </a:rPr>
              <a:t>     18SOECE11051</a:t>
            </a:r>
            <a:endParaRPr sz="2000" dirty="0">
              <a:latin typeface="Cambria" panose="02040503050406030204" pitchFamily="18" charset="0"/>
              <a:ea typeface="Cambria" panose="02040503050406030204" pitchFamily="18" charset="0"/>
              <a:cs typeface="Times New Roman"/>
              <a:sym typeface="Times New Roman"/>
            </a:endParaRPr>
          </a:p>
          <a:p>
            <a:pPr marL="0" lvl="0" indent="0" algn="l" rtl="0">
              <a:spcBef>
                <a:spcPts val="0"/>
              </a:spcBef>
              <a:spcAft>
                <a:spcPts val="0"/>
              </a:spcAft>
              <a:buNone/>
            </a:pPr>
            <a:r>
              <a:rPr lang="en-US" sz="2000" dirty="0" err="1">
                <a:latin typeface="Cambria" panose="02040503050406030204" pitchFamily="18" charset="0"/>
                <a:ea typeface="Cambria" panose="02040503050406030204" pitchFamily="18" charset="0"/>
                <a:cs typeface="Times New Roman"/>
                <a:sym typeface="Times New Roman"/>
              </a:rPr>
              <a:t>Parth</a:t>
            </a:r>
            <a:r>
              <a:rPr lang="en-US" sz="2000" dirty="0">
                <a:latin typeface="Cambria" panose="02040503050406030204" pitchFamily="18" charset="0"/>
                <a:ea typeface="Cambria" panose="02040503050406030204" pitchFamily="18" charset="0"/>
                <a:cs typeface="Times New Roman"/>
                <a:sym typeface="Times New Roman"/>
              </a:rPr>
              <a:t> </a:t>
            </a:r>
            <a:r>
              <a:rPr lang="en-US" sz="2000" dirty="0" err="1">
                <a:latin typeface="Cambria" panose="02040503050406030204" pitchFamily="18" charset="0"/>
                <a:ea typeface="Cambria" panose="02040503050406030204" pitchFamily="18" charset="0"/>
                <a:cs typeface="Times New Roman"/>
                <a:sym typeface="Times New Roman"/>
              </a:rPr>
              <a:t>Galani</a:t>
            </a:r>
            <a:r>
              <a:rPr lang="en-US" sz="2000" dirty="0">
                <a:latin typeface="Cambria" panose="02040503050406030204" pitchFamily="18" charset="0"/>
                <a:ea typeface="Cambria" panose="02040503050406030204" pitchFamily="18" charset="0"/>
                <a:cs typeface="Times New Roman"/>
                <a:sym typeface="Times New Roman"/>
              </a:rPr>
              <a:t>        18SOECE11014</a:t>
            </a:r>
            <a:endParaRPr sz="2000" dirty="0">
              <a:latin typeface="Cambria" panose="02040503050406030204" pitchFamily="18" charset="0"/>
              <a:ea typeface="Cambria" panose="02040503050406030204" pitchFamily="18" charset="0"/>
              <a:cs typeface="Times New Roman"/>
              <a:sym typeface="Times New Roman"/>
            </a:endParaRPr>
          </a:p>
        </p:txBody>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736513" y="1688124"/>
            <a:ext cx="4270617" cy="4247317"/>
          </a:xfrm>
          <a:prstGeom prst="rect">
            <a:avLst/>
          </a:prstGeom>
        </p:spPr>
        <p:txBody>
          <a:bodyPr wrap="square">
            <a:spAutoFit/>
          </a:bodyPr>
          <a:lstStyle/>
          <a:p>
            <a:r>
              <a:rPr lang="en-US" u="sng" dirty="0">
                <a:solidFill>
                  <a:schemeClr val="bg2">
                    <a:lumMod val="50000"/>
                  </a:schemeClr>
                </a:solidFill>
                <a:latin typeface="Constantia" panose="02030602050306030303" pitchFamily="18" charset="0"/>
              </a:rPr>
              <a:t>3. Leverage The Power Of Shared Learning</a:t>
            </a:r>
          </a:p>
          <a:p>
            <a:endParaRPr lang="en-US" b="1"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Social and collaborative learning enables learners to work in groups, who may be geographically dispersed but connected via the Internet. </a:t>
            </a:r>
          </a:p>
          <a:p>
            <a:pPr marL="285750" indent="-285750">
              <a:buFont typeface="Arial" panose="020B0604020202020204" pitchFamily="34" charset="0"/>
              <a:buChar char="•"/>
            </a:pPr>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Active learning and sharing of knowledge</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Meaningful takeaways at different points</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Enhanced behavioral competencies such as cooperation, problem-solving, teamwork</a:t>
            </a: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738866" y="597877"/>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Fourth Task</a:t>
            </a:r>
          </a:p>
        </p:txBody>
      </p:sp>
      <p:pic>
        <p:nvPicPr>
          <p:cNvPr id="3" name="Picture 2">
            <a:extLst>
              <a:ext uri="{FF2B5EF4-FFF2-40B4-BE49-F238E27FC236}">
                <a16:creationId xmlns:a16="http://schemas.microsoft.com/office/drawing/2014/main" id="{30874EEA-089E-4DB6-A24F-F9DE89B96C91}"/>
              </a:ext>
            </a:extLst>
          </p:cNvPr>
          <p:cNvPicPr>
            <a:picLocks noChangeAspect="1"/>
          </p:cNvPicPr>
          <p:nvPr/>
        </p:nvPicPr>
        <p:blipFill rotWithShape="1">
          <a:blip r:embed="rId2"/>
          <a:srcRect t="4615"/>
          <a:stretch/>
        </p:blipFill>
        <p:spPr>
          <a:xfrm>
            <a:off x="5007130" y="791307"/>
            <a:ext cx="6721230" cy="54512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454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1025770" y="1661747"/>
            <a:ext cx="3625361" cy="4524315"/>
          </a:xfrm>
          <a:prstGeom prst="rect">
            <a:avLst/>
          </a:prstGeom>
        </p:spPr>
        <p:txBody>
          <a:bodyPr wrap="square">
            <a:spAutoFit/>
          </a:bodyPr>
          <a:lstStyle/>
          <a:p>
            <a:r>
              <a:rPr lang="en-US" u="sng" dirty="0">
                <a:solidFill>
                  <a:schemeClr val="bg2">
                    <a:lumMod val="50000"/>
                  </a:schemeClr>
                </a:solidFill>
                <a:latin typeface="Constantia" panose="02030602050306030303" pitchFamily="18" charset="0"/>
              </a:rPr>
              <a:t>4. Give Control With Personalized eLearning Experiences</a:t>
            </a:r>
          </a:p>
          <a:p>
            <a:endParaRPr lang="en-US" b="1"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 while designing eLearning courses, it is important to make the learner feel as if they are in control of their learning. </a:t>
            </a:r>
          </a:p>
          <a:p>
            <a:pPr marL="285750" indent="-285750">
              <a:buFont typeface="Arial" panose="020B0604020202020204" pitchFamily="34" charset="0"/>
              <a:buChar char="•"/>
            </a:pPr>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Additionally, personalization can be in the form of:</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The option of choosing own learning path</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Using avatars</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Branching Scenarios</a:t>
            </a: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Choosing courses based on skill gaps identified</a:t>
            </a: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1025769" y="597877"/>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Fourth Task</a:t>
            </a:r>
          </a:p>
        </p:txBody>
      </p:sp>
      <p:pic>
        <p:nvPicPr>
          <p:cNvPr id="3" name="Picture 2">
            <a:extLst>
              <a:ext uri="{FF2B5EF4-FFF2-40B4-BE49-F238E27FC236}">
                <a16:creationId xmlns:a16="http://schemas.microsoft.com/office/drawing/2014/main" id="{0FE8DFEF-8F37-43C3-AB0E-0F985CA2767C}"/>
              </a:ext>
            </a:extLst>
          </p:cNvPr>
          <p:cNvPicPr>
            <a:picLocks noChangeAspect="1"/>
          </p:cNvPicPr>
          <p:nvPr/>
        </p:nvPicPr>
        <p:blipFill>
          <a:blip r:embed="rId2"/>
          <a:stretch>
            <a:fillRect/>
          </a:stretch>
        </p:blipFill>
        <p:spPr>
          <a:xfrm>
            <a:off x="4584701" y="764931"/>
            <a:ext cx="7158891" cy="5196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772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647700" y="1213340"/>
            <a:ext cx="4469423" cy="5078313"/>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STUDENT LEARNING OUTCOMES are the measurable knowledge or skills that students will walk away with after completing your course. These outcomes may involve knowledge (cognitive), skills</a:t>
            </a:r>
          </a:p>
          <a:p>
            <a:r>
              <a:rPr lang="en-US" dirty="0">
                <a:solidFill>
                  <a:schemeClr val="bg2">
                    <a:lumMod val="50000"/>
                  </a:schemeClr>
                </a:solidFill>
                <a:latin typeface="Constantia" panose="02030602050306030303" pitchFamily="18" charset="0"/>
              </a:rPr>
              <a:t>     (behavioral), or attitudes (affective) that display evidence that learning has occurred, at a specified         </a:t>
            </a:r>
          </a:p>
          <a:p>
            <a:r>
              <a:rPr lang="en-US" dirty="0">
                <a:solidFill>
                  <a:schemeClr val="bg2">
                    <a:lumMod val="50000"/>
                  </a:schemeClr>
                </a:solidFill>
                <a:latin typeface="Constantia" panose="02030602050306030303" pitchFamily="18" charset="0"/>
              </a:rPr>
              <a:t>     level of competency, as a result of a course or program. </a:t>
            </a:r>
          </a:p>
          <a:p>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Learning outcomes are clear and assessable statements that define what a student is able to DO at the completion of a course or program. Best practices in writing student learning outcomes (SLOs) are summarized below:</a:t>
            </a: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748389" y="400052"/>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Fifth Task</a:t>
            </a:r>
          </a:p>
        </p:txBody>
      </p:sp>
      <p:pic>
        <p:nvPicPr>
          <p:cNvPr id="5" name="Picture 4">
            <a:extLst>
              <a:ext uri="{FF2B5EF4-FFF2-40B4-BE49-F238E27FC236}">
                <a16:creationId xmlns:a16="http://schemas.microsoft.com/office/drawing/2014/main" id="{E3D160A5-F1FD-4005-A46B-8BBCD711ECB0}"/>
              </a:ext>
            </a:extLst>
          </p:cNvPr>
          <p:cNvPicPr>
            <a:picLocks noChangeAspect="1"/>
          </p:cNvPicPr>
          <p:nvPr/>
        </p:nvPicPr>
        <p:blipFill rotWithShape="1">
          <a:blip r:embed="rId3"/>
          <a:srcRect l="20304" t="5009"/>
          <a:stretch/>
        </p:blipFill>
        <p:spPr>
          <a:xfrm>
            <a:off x="5117123" y="1450731"/>
            <a:ext cx="6714391" cy="4501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152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1025770" y="1661747"/>
            <a:ext cx="3423138" cy="5078313"/>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The SLOs are specific to the course/program they are associated with.</a:t>
            </a:r>
          </a:p>
          <a:p>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The SLOs focus on what is critical to the course/program.</a:t>
            </a:r>
          </a:p>
          <a:p>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The SLOs are observable, measurable and, thus, are assessable. It should be feasible to measure the outcome directly or to measure things that reasonably indicate that students have attained the</a:t>
            </a:r>
          </a:p>
          <a:p>
            <a:r>
              <a:rPr lang="en-US" dirty="0">
                <a:solidFill>
                  <a:schemeClr val="bg2">
                    <a:lumMod val="50000"/>
                  </a:schemeClr>
                </a:solidFill>
                <a:latin typeface="Constantia" panose="02030602050306030303" pitchFamily="18" charset="0"/>
              </a:rPr>
              <a:t>     outcome.. </a:t>
            </a:r>
          </a:p>
          <a:p>
            <a:pPr marL="285750" indent="-285750">
              <a:buFont typeface="Arial" panose="020B0604020202020204" pitchFamily="34" charset="0"/>
              <a:buChar char="•"/>
            </a:pPr>
            <a:endParaRPr lang="en-US" dirty="0">
              <a:solidFill>
                <a:schemeClr val="bg2">
                  <a:lumMod val="50000"/>
                </a:schemeClr>
              </a:solidFill>
              <a:latin typeface="Constantia" panose="02030602050306030303" pitchFamily="18" charset="0"/>
            </a:endParaRP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1025769" y="597877"/>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Fifth Task</a:t>
            </a:r>
          </a:p>
        </p:txBody>
      </p:sp>
      <p:pic>
        <p:nvPicPr>
          <p:cNvPr id="3" name="Picture 2">
            <a:extLst>
              <a:ext uri="{FF2B5EF4-FFF2-40B4-BE49-F238E27FC236}">
                <a16:creationId xmlns:a16="http://schemas.microsoft.com/office/drawing/2014/main" id="{C4F1D005-573A-46AF-85E1-B8BDEDF59024}"/>
              </a:ext>
            </a:extLst>
          </p:cNvPr>
          <p:cNvPicPr>
            <a:picLocks noChangeAspect="1"/>
          </p:cNvPicPr>
          <p:nvPr/>
        </p:nvPicPr>
        <p:blipFill rotWithShape="1">
          <a:blip r:embed="rId2"/>
          <a:srcRect t="4235"/>
          <a:stretch/>
        </p:blipFill>
        <p:spPr>
          <a:xfrm>
            <a:off x="4448908" y="1063869"/>
            <a:ext cx="7303476" cy="5169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199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DF1059D-E02C-4A8F-8FE4-F9D4B5323B99}"/>
              </a:ext>
            </a:extLst>
          </p:cNvPr>
          <p:cNvSpPr txBox="1">
            <a:spLocks/>
          </p:cNvSpPr>
          <p:nvPr/>
        </p:nvSpPr>
        <p:spPr>
          <a:xfrm>
            <a:off x="999392" y="448409"/>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Sixth Task</a:t>
            </a:r>
          </a:p>
        </p:txBody>
      </p:sp>
      <p:pic>
        <p:nvPicPr>
          <p:cNvPr id="1030" name="Picture 6" descr="Image result for Adaptive learner models to accommodate different learner needs.">
            <a:extLst>
              <a:ext uri="{FF2B5EF4-FFF2-40B4-BE49-F238E27FC236}">
                <a16:creationId xmlns:a16="http://schemas.microsoft.com/office/drawing/2014/main" id="{B5364B72-289A-4324-809B-49C15E3C9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768" y="1362809"/>
            <a:ext cx="6322245" cy="4914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8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n and woman discuss some documents">
            <a:extLst>
              <a:ext uri="{FF2B5EF4-FFF2-40B4-BE49-F238E27FC236}">
                <a16:creationId xmlns:a16="http://schemas.microsoft.com/office/drawing/2014/main" id="{FDC0A5F4-FE96-4D3A-A9D6-A76F32BA6429}"/>
              </a:ext>
            </a:extLst>
          </p:cNvPr>
          <p:cNvPicPr>
            <a:picLocks noGrp="1" noChangeAspect="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195844"/>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Course Progress</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1206218275"/>
              </p:ext>
            </p:extLst>
          </p:nvPr>
        </p:nvGraphicFramePr>
        <p:xfrm>
          <a:off x="597878" y="2189285"/>
          <a:ext cx="11175023" cy="3745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9387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be4ce0dc3e_0_0"/>
          <p:cNvSpPr txBox="1"/>
          <p:nvPr/>
        </p:nvSpPr>
        <p:spPr>
          <a:xfrm>
            <a:off x="2462525" y="2043750"/>
            <a:ext cx="7626000" cy="24467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100" dirty="0">
                <a:latin typeface="Georgia"/>
                <a:ea typeface="Georgia"/>
                <a:cs typeface="Georgia"/>
                <a:sym typeface="Georgia"/>
              </a:rPr>
              <a:t> A link to the video demonstration of our working model is following...</a:t>
            </a:r>
            <a:endParaRPr sz="2100" dirty="0">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2100" dirty="0">
              <a:latin typeface="Georgia"/>
              <a:ea typeface="Georgia"/>
              <a:cs typeface="Georgia"/>
              <a:sym typeface="Georgia"/>
            </a:endParaRPr>
          </a:p>
          <a:p>
            <a:pPr lvl="0">
              <a:buClr>
                <a:schemeClr val="dk1"/>
              </a:buClr>
              <a:buSzPts val="1100"/>
            </a:pPr>
            <a:r>
              <a:rPr lang="en-US" sz="2100" dirty="0">
                <a:latin typeface="Georgia"/>
                <a:ea typeface="Georgia"/>
                <a:cs typeface="Georgia"/>
                <a:sym typeface="Georgia"/>
              </a:rPr>
              <a:t> </a:t>
            </a:r>
            <a:r>
              <a:rPr lang="en-US" sz="2100" u="sng" dirty="0">
                <a:solidFill>
                  <a:schemeClr val="hlink"/>
                </a:solidFill>
                <a:latin typeface="Georgia"/>
                <a:ea typeface="Georgia"/>
                <a:cs typeface="Georgia"/>
                <a:sym typeface="Georgia"/>
              </a:rPr>
              <a:t>https://drive.google.com/file/d/1dCH_jv9KV864L4lpevCzkwi9xAQ-Tszt/view?usp=sharing</a:t>
            </a:r>
            <a:endParaRPr sz="2100" dirty="0">
              <a:latin typeface="Georgia"/>
              <a:ea typeface="Georgia"/>
              <a:cs typeface="Georgia"/>
              <a:sym typeface="Georgia"/>
            </a:endParaRPr>
          </a:p>
          <a:p>
            <a:pPr marL="0" lvl="0" indent="0" algn="l" rtl="0">
              <a:spcBef>
                <a:spcPts val="0"/>
              </a:spcBef>
              <a:spcAft>
                <a:spcPts val="0"/>
              </a:spcAft>
              <a:buNone/>
            </a:pPr>
            <a:endParaRPr sz="2100" dirty="0">
              <a:latin typeface="Georgia"/>
              <a:ea typeface="Georgia"/>
              <a:cs typeface="Georgia"/>
              <a:sym typeface="Georgia"/>
            </a:endParaRPr>
          </a:p>
        </p:txBody>
      </p:sp>
    </p:spTree>
    <p:extLst>
      <p:ext uri="{BB962C8B-B14F-4D97-AF65-F5344CB8AC3E}">
        <p14:creationId xmlns:p14="http://schemas.microsoft.com/office/powerpoint/2010/main" val="1831788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4" y="2686395"/>
            <a:ext cx="4775075" cy="1630906"/>
          </a:xfrm>
        </p:spPr>
        <p:txBody>
          <a:bodyPr vert="horz" lIns="91440" tIns="45720" rIns="91440" bIns="45720" rtlCol="0" anchor="ctr">
            <a:normAutofit/>
          </a:bodyPr>
          <a:lstStyle/>
          <a:p>
            <a:pPr algn="ctr">
              <a:lnSpc>
                <a:spcPct val="83000"/>
              </a:lnSpc>
            </a:pPr>
            <a:r>
              <a:rPr lang="en-US" sz="4400" cap="all" spc="-100" dirty="0"/>
              <a:t>Thank You!</a:t>
            </a: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alphaModFix amt="10000"/>
            <a:extLst>
              <a:ext uri="{28A0092B-C50C-407E-A947-70E740481C1C}">
                <a14:useLocalDpi xmlns:a14="http://schemas.microsoft.com/office/drawing/2010/main" val="0"/>
              </a:ext>
            </a:extLst>
          </a:blip>
          <a:srcRect/>
          <a:stretch/>
        </p:blipFill>
        <p:spPr>
          <a:xfrm>
            <a:off x="233400" y="49094"/>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Challenges</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457494005"/>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636883" y="528904"/>
            <a:ext cx="4602152" cy="1326273"/>
          </a:xfrm>
        </p:spPr>
        <p:txBody>
          <a:bodyPr vert="horz" lIns="91440" tIns="45720" rIns="91440" bIns="45720" rtlCol="0" anchor="ctr">
            <a:normAutofit/>
          </a:bodyPr>
          <a:lstStyle/>
          <a:p>
            <a:pPr>
              <a:lnSpc>
                <a:spcPct val="90000"/>
              </a:lnSpc>
            </a:pPr>
            <a:r>
              <a:rPr lang="en-US" sz="4800" dirty="0">
                <a:solidFill>
                  <a:schemeClr val="bg2">
                    <a:lumMod val="50000"/>
                  </a:schemeClr>
                </a:solidFill>
              </a:rPr>
              <a:t>First Task</a:t>
            </a: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636883" y="1756773"/>
            <a:ext cx="4916019" cy="3480066"/>
          </a:xfrm>
        </p:spPr>
        <p:txBody>
          <a:bodyPr vert="horz" lIns="91440" tIns="45720" rIns="91440" bIns="45720" rtlCol="0">
            <a:noAutofit/>
          </a:bodyPr>
          <a:lstStyle/>
          <a:p>
            <a:pPr marL="285750" indent="-285750">
              <a:lnSpc>
                <a:spcPct val="100000"/>
              </a:lnSpc>
              <a:buFont typeface="Wingdings" panose="05000000000000000000" pitchFamily="2" charset="2"/>
              <a:buChar char="Ø"/>
            </a:pPr>
            <a:r>
              <a:rPr lang="en-US" b="1" dirty="0">
                <a:solidFill>
                  <a:schemeClr val="bg2">
                    <a:lumMod val="50000"/>
                  </a:schemeClr>
                </a:solidFill>
                <a:latin typeface="Constantia" panose="02030602050306030303" pitchFamily="18" charset="0"/>
                <a:ea typeface="Cambria Math" panose="02040503050406030204" pitchFamily="18" charset="0"/>
              </a:rPr>
              <a:t>We will cover these aspects:</a:t>
            </a:r>
          </a:p>
          <a:p>
            <a:pPr>
              <a:lnSpc>
                <a:spcPct val="100000"/>
              </a:lnSpc>
            </a:pPr>
            <a:endParaRPr lang="en-US" b="1" dirty="0">
              <a:solidFill>
                <a:schemeClr val="bg2">
                  <a:lumMod val="50000"/>
                </a:schemeClr>
              </a:solidFill>
              <a:latin typeface="Constantia" panose="02030602050306030303" pitchFamily="18" charset="0"/>
              <a:ea typeface="Cambria Math" panose="02040503050406030204" pitchFamily="18" charset="0"/>
            </a:endParaRPr>
          </a:p>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ea typeface="Cambria Math" panose="02040503050406030204" pitchFamily="18" charset="0"/>
              </a:rPr>
              <a:t>Dry and dull subject matter is the bane of every e-learning professional’s existence. You have to use a healthy dose of innovation, creativity, and every resource you can get your hands on to transform it into something engaging and exciting.</a:t>
            </a:r>
          </a:p>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ea typeface="Cambria Math" panose="02040503050406030204" pitchFamily="18" charset="0"/>
              </a:rPr>
              <a:t>But sometimes it isn’t so much the subject matter that’s troublesome, but instead, where the information you’re using to build it comes from.</a:t>
            </a:r>
          </a:p>
        </p:txBody>
      </p:sp>
      <p:pic>
        <p:nvPicPr>
          <p:cNvPr id="2" name="Picture 1">
            <a:extLst>
              <a:ext uri="{FF2B5EF4-FFF2-40B4-BE49-F238E27FC236}">
                <a16:creationId xmlns:a16="http://schemas.microsoft.com/office/drawing/2014/main" id="{76F154E3-B5A2-43BC-916C-C19142DF0AB0}"/>
              </a:ext>
            </a:extLst>
          </p:cNvPr>
          <p:cNvPicPr>
            <a:picLocks noChangeAspect="1"/>
          </p:cNvPicPr>
          <p:nvPr/>
        </p:nvPicPr>
        <p:blipFill rotWithShape="1">
          <a:blip r:embed="rId4"/>
          <a:srcRect t="3894"/>
          <a:stretch/>
        </p:blipFill>
        <p:spPr>
          <a:xfrm>
            <a:off x="5942851" y="1037492"/>
            <a:ext cx="6098728" cy="4774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67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extLst>
              <a:ext uri="{28A0092B-C50C-407E-A947-70E740481C1C}">
                <a14:useLocalDpi xmlns:a14="http://schemas.microsoft.com/office/drawing/2010/main" val="0"/>
              </a:ext>
            </a:extLst>
          </a:blip>
          <a:srcRect/>
          <a:stretch/>
        </p:blipFill>
        <p:spPr>
          <a:xfrm>
            <a:off x="0" y="0"/>
            <a:ext cx="8071337" cy="685800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a:xfrm>
            <a:off x="8405506" y="448408"/>
            <a:ext cx="3260480" cy="984738"/>
          </a:xfrm>
        </p:spPr>
        <p:txBody>
          <a:bodyPr/>
          <a:lstStyle/>
          <a:p>
            <a:r>
              <a:rPr lang="en-US" sz="4800" dirty="0">
                <a:solidFill>
                  <a:schemeClr val="bg2">
                    <a:lumMod val="50000"/>
                  </a:schemeClr>
                </a:solidFill>
              </a:rPr>
              <a:t>Second Task</a:t>
            </a:r>
            <a:endParaRPr lang="ru-RU" sz="4800"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05506" y="1573822"/>
            <a:ext cx="3304442" cy="3759383"/>
          </a:xfrm>
        </p:spPr>
        <p:txBody>
          <a:bodyPr>
            <a:noAutofit/>
          </a:bodyPr>
          <a:lstStyle/>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rPr>
              <a:t>Unfortunately, not every online learner is going to be 100% committed to the e-learning experience. They may be distracted, busy, or simply unmotivated. We live in an age where attention is at a premium and learners have access to more information than they can consume. All of these hurdles prevent them from actively engaging with learning programs.</a:t>
            </a:r>
          </a:p>
        </p:txBody>
      </p:sp>
    </p:spTree>
    <p:extLst>
      <p:ext uri="{BB962C8B-B14F-4D97-AF65-F5344CB8AC3E}">
        <p14:creationId xmlns:p14="http://schemas.microsoft.com/office/powerpoint/2010/main" val="70723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993952" y="1266092"/>
            <a:ext cx="3709933" cy="4247317"/>
          </a:xfrm>
          <a:prstGeom prst="rect">
            <a:avLst/>
          </a:prstGeom>
        </p:spPr>
        <p:txBody>
          <a:bodyPr wrap="square">
            <a:spAutoFit/>
          </a:bodyPr>
          <a:lstStyle/>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rPr>
              <a:t>To counteract this, you must provide them with an</a:t>
            </a:r>
            <a:r>
              <a:rPr lang="en-US" u="sng" dirty="0">
                <a:solidFill>
                  <a:schemeClr val="bg2">
                    <a:lumMod val="50000"/>
                  </a:schemeClr>
                </a:solidFill>
                <a:latin typeface="Constantia" panose="02030602050306030303" pitchFamily="18" charset="0"/>
                <a:hlinkClick r:id="rId2"/>
              </a:rPr>
              <a:t> interactive and immersive e-learning course</a:t>
            </a:r>
            <a:r>
              <a:rPr lang="en-US" dirty="0">
                <a:solidFill>
                  <a:schemeClr val="bg2">
                    <a:lumMod val="50000"/>
                  </a:schemeClr>
                </a:solidFill>
                <a:latin typeface="Constantia" panose="02030602050306030303" pitchFamily="18" charset="0"/>
              </a:rPr>
              <a:t> that includes their interests and aligns with their goals. They have to see the value in the e-learning course if you want them to actively participate. Also, </a:t>
            </a:r>
            <a:r>
              <a:rPr lang="en-US" dirty="0">
                <a:solidFill>
                  <a:schemeClr val="bg2">
                    <a:lumMod val="50000"/>
                  </a:schemeClr>
                </a:solidFill>
                <a:latin typeface="Constantia" panose="02030602050306030303" pitchFamily="18" charset="0"/>
                <a:hlinkClick r:id="rId3"/>
              </a:rPr>
              <a:t>great courses </a:t>
            </a:r>
            <a:r>
              <a:rPr lang="en-US" dirty="0">
                <a:solidFill>
                  <a:schemeClr val="bg2">
                    <a:lumMod val="50000"/>
                  </a:schemeClr>
                </a:solidFill>
                <a:latin typeface="Constantia" panose="02030602050306030303" pitchFamily="18" charset="0"/>
              </a:rPr>
              <a:t>are here.</a:t>
            </a:r>
          </a:p>
          <a:p>
            <a:pPr marL="285750" indent="-285750" fontAlgn="base">
              <a:buFont typeface="Arial" panose="020B0604020202020204" pitchFamily="34" charset="0"/>
              <a:buChar char="•"/>
            </a:pPr>
            <a:endParaRPr lang="en-US" dirty="0">
              <a:solidFill>
                <a:schemeClr val="bg2">
                  <a:lumMod val="50000"/>
                </a:schemeClr>
              </a:solidFill>
              <a:latin typeface="Constantia" panose="02030602050306030303" pitchFamily="18" charset="0"/>
            </a:endParaRPr>
          </a:p>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rPr>
              <a:t>As a start, three key ways to drive engagement are; </a:t>
            </a:r>
            <a:r>
              <a:rPr lang="en-US" u="sng" dirty="0">
                <a:solidFill>
                  <a:schemeClr val="bg2">
                    <a:lumMod val="50000"/>
                  </a:schemeClr>
                </a:solidFill>
                <a:latin typeface="Constantia" panose="02030602050306030303" pitchFamily="18" charset="0"/>
              </a:rPr>
              <a:t>microlearning, gamification and building hype for upcoming content.</a:t>
            </a:r>
            <a:endParaRPr lang="en-US" dirty="0">
              <a:solidFill>
                <a:schemeClr val="bg2">
                  <a:lumMod val="50000"/>
                </a:schemeClr>
              </a:solidFill>
              <a:latin typeface="Constantia" panose="02030602050306030303" pitchFamily="18" charset="0"/>
            </a:endParaRP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1025769" y="247550"/>
            <a:ext cx="4602152" cy="1326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Second Task</a:t>
            </a:r>
          </a:p>
        </p:txBody>
      </p:sp>
      <p:pic>
        <p:nvPicPr>
          <p:cNvPr id="3" name="Picture 2">
            <a:extLst>
              <a:ext uri="{FF2B5EF4-FFF2-40B4-BE49-F238E27FC236}">
                <a16:creationId xmlns:a16="http://schemas.microsoft.com/office/drawing/2014/main" id="{973ED2FD-3157-4658-BFF6-3AA9712C342E}"/>
              </a:ext>
            </a:extLst>
          </p:cNvPr>
          <p:cNvPicPr>
            <a:picLocks noChangeAspect="1"/>
          </p:cNvPicPr>
          <p:nvPr/>
        </p:nvPicPr>
        <p:blipFill rotWithShape="1">
          <a:blip r:embed="rId4"/>
          <a:srcRect t="4048"/>
          <a:stretch/>
        </p:blipFill>
        <p:spPr>
          <a:xfrm>
            <a:off x="4617962" y="615461"/>
            <a:ext cx="7181315" cy="5539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558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87" y="0"/>
            <a:ext cx="6533718" cy="6858000"/>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06422" y="519502"/>
            <a:ext cx="4472921" cy="1371600"/>
          </a:xfrm>
          <a:prstGeom prst="rect">
            <a:avLst/>
          </a:prstGeom>
        </p:spPr>
        <p:txBody>
          <a:bodyPr vert="horz" lIns="91440" tIns="45720" rIns="91440" bIns="45720" rtlCol="0" anchor="ctr">
            <a:normAutofit/>
          </a:bodyPr>
          <a:lstStyle/>
          <a:p>
            <a:pPr>
              <a:lnSpc>
                <a:spcPct val="90000"/>
              </a:lnSpc>
            </a:pPr>
            <a:r>
              <a:rPr lang="en-US" sz="4800" dirty="0">
                <a:solidFill>
                  <a:schemeClr val="bg2">
                    <a:lumMod val="50000"/>
                  </a:schemeClr>
                </a:solidFill>
              </a:rPr>
              <a:t>Third Task</a:t>
            </a: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00326" y="1672297"/>
            <a:ext cx="4336421" cy="3931920"/>
          </a:xfrm>
        </p:spPr>
        <p:txBody>
          <a:bodyPr vert="horz" lIns="91440" tIns="45720" rIns="91440" bIns="45720" rtlCol="0">
            <a:noAutofit/>
          </a:bodyPr>
          <a:lstStyle/>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rPr>
              <a:t>Every year welcomes new tech tools, gadgets, and software that you can use to improve e-learning delivery. But which technology is really worth the investment?</a:t>
            </a:r>
          </a:p>
          <a:p>
            <a:pPr marL="285750" indent="-285750" fontAlgn="base">
              <a:buFont typeface="Arial" panose="020B0604020202020204" pitchFamily="34" charset="0"/>
              <a:buChar char="•"/>
            </a:pPr>
            <a:r>
              <a:rPr lang="en-US" dirty="0">
                <a:solidFill>
                  <a:schemeClr val="bg2">
                    <a:lumMod val="50000"/>
                  </a:schemeClr>
                </a:solidFill>
                <a:latin typeface="Constantia" panose="02030602050306030303" pitchFamily="18" charset="0"/>
              </a:rPr>
              <a:t>Attend tech conferences, e-learning events, and trade shows. Read articles, </a:t>
            </a:r>
            <a:r>
              <a:rPr lang="en-US" u="sng" dirty="0">
                <a:solidFill>
                  <a:schemeClr val="bg2">
                    <a:lumMod val="50000"/>
                  </a:schemeClr>
                </a:solidFill>
                <a:latin typeface="Constantia" panose="02030602050306030303" pitchFamily="18" charset="0"/>
                <a:hlinkClick r:id="rId4"/>
              </a:rPr>
              <a:t>Video series courses</a:t>
            </a:r>
            <a:r>
              <a:rPr lang="en-US" dirty="0">
                <a:solidFill>
                  <a:schemeClr val="bg2">
                    <a:lumMod val="50000"/>
                  </a:schemeClr>
                </a:solidFill>
                <a:latin typeface="Constantia" panose="02030602050306030303" pitchFamily="18" charset="0"/>
              </a:rPr>
              <a:t>, </a:t>
            </a:r>
            <a:r>
              <a:rPr lang="en-US" dirty="0">
                <a:solidFill>
                  <a:schemeClr val="bg2">
                    <a:lumMod val="50000"/>
                  </a:schemeClr>
                </a:solidFill>
                <a:latin typeface="Constantia" panose="02030602050306030303" pitchFamily="18" charset="0"/>
                <a:hlinkClick r:id="rId5"/>
              </a:rPr>
              <a:t>resources</a:t>
            </a:r>
            <a:r>
              <a:rPr lang="en-US" dirty="0">
                <a:solidFill>
                  <a:schemeClr val="bg2">
                    <a:lumMod val="50000"/>
                  </a:schemeClr>
                </a:solidFill>
                <a:latin typeface="Constantia" panose="02030602050306030303" pitchFamily="18" charset="0"/>
              </a:rPr>
              <a:t>, reviews and even case studies related to these technologies. Doing so keeps you up-to-date with what is being developed and, most importantly, helps you determine whether these </a:t>
            </a:r>
            <a:r>
              <a:rPr lang="en-US" u="sng" dirty="0">
                <a:solidFill>
                  <a:schemeClr val="bg2">
                    <a:lumMod val="50000"/>
                  </a:schemeClr>
                </a:solidFill>
                <a:latin typeface="Constantia" panose="02030602050306030303" pitchFamily="18" charset="0"/>
                <a:hlinkClick r:id="rId6"/>
              </a:rPr>
              <a:t>modern e-learning tools</a:t>
            </a:r>
            <a:r>
              <a:rPr lang="en-US" dirty="0">
                <a:solidFill>
                  <a:schemeClr val="bg2">
                    <a:lumMod val="50000"/>
                  </a:schemeClr>
                </a:solidFill>
                <a:latin typeface="Constantia" panose="02030602050306030303" pitchFamily="18" charset="0"/>
              </a:rPr>
              <a:t> suit your needs.</a:t>
            </a:r>
          </a:p>
        </p:txBody>
      </p:sp>
    </p:spTree>
    <p:extLst>
      <p:ext uri="{BB962C8B-B14F-4D97-AF65-F5344CB8AC3E}">
        <p14:creationId xmlns:p14="http://schemas.microsoft.com/office/powerpoint/2010/main" val="52010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Content Placeholder 5" descr="Woman with a laptop">
            <a:extLst>
              <a:ext uri="{FF2B5EF4-FFF2-40B4-BE49-F238E27FC236}">
                <a16:creationId xmlns:a16="http://schemas.microsoft.com/office/drawing/2014/main" id="{B21187EF-46F4-45EB-AA91-690C2D7DF77A}"/>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p:blipFill>
        <p:spPr>
          <a:xfrm>
            <a:off x="2" y="1"/>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734745" y="616304"/>
            <a:ext cx="4602152" cy="849221"/>
          </a:xfrm>
        </p:spPr>
        <p:txBody>
          <a:bodyPr vert="horz" lIns="91440" tIns="45720" rIns="91440" bIns="45720" rtlCol="0" anchor="ctr">
            <a:normAutofit/>
          </a:bodyPr>
          <a:lstStyle/>
          <a:p>
            <a:r>
              <a:rPr lang="en-US" dirty="0">
                <a:solidFill>
                  <a:schemeClr val="bg2">
                    <a:lumMod val="50000"/>
                  </a:schemeClr>
                </a:solidFill>
              </a:rPr>
              <a:t>Fourth Task</a:t>
            </a:r>
          </a:p>
        </p:txBody>
      </p:sp>
      <p:sp>
        <p:nvSpPr>
          <p:cNvPr id="9" name="Content Placeholder 8">
            <a:extLst>
              <a:ext uri="{FF2B5EF4-FFF2-40B4-BE49-F238E27FC236}">
                <a16:creationId xmlns:a16="http://schemas.microsoft.com/office/drawing/2014/main" id="{2352AEF0-6B6A-4BB0-A115-57B4A69831F0}"/>
              </a:ext>
            </a:extLst>
          </p:cNvPr>
          <p:cNvSpPr>
            <a:spLocks noGrp="1"/>
          </p:cNvSpPr>
          <p:nvPr>
            <p:ph sz="half" idx="2"/>
          </p:nvPr>
        </p:nvSpPr>
        <p:spPr>
          <a:xfrm>
            <a:off x="6835330" y="1637902"/>
            <a:ext cx="4400983" cy="3480066"/>
          </a:xfrm>
        </p:spPr>
        <p:txBody>
          <a:bodyPr vert="horz" lIns="91440" tIns="45720" rIns="91440" bIns="45720" rtlCol="0">
            <a:noAutofit/>
          </a:bodyPr>
          <a:lstStyle/>
          <a:p>
            <a:pPr>
              <a:buClr>
                <a:schemeClr val="accent1"/>
              </a:buClr>
              <a:buFont typeface="Wingdings" panose="05000000000000000000" pitchFamily="2" charset="2"/>
              <a:buChar char="Ø"/>
            </a:pPr>
            <a:r>
              <a:rPr lang="en-US" b="1" dirty="0">
                <a:solidFill>
                  <a:schemeClr val="bg2">
                    <a:lumMod val="50000"/>
                  </a:schemeClr>
                </a:solidFill>
                <a:latin typeface="Constantia" panose="02030602050306030303" pitchFamily="18" charset="0"/>
              </a:rPr>
              <a:t>Must elements of Designing eLearning Courses For Different Generations in Higher Ed</a:t>
            </a:r>
          </a:p>
          <a:p>
            <a:pPr marL="0" indent="0">
              <a:buClr>
                <a:schemeClr val="accent1"/>
              </a:buClr>
              <a:buNone/>
            </a:pPr>
            <a:endParaRPr lang="en-US" sz="1900" b="1" dirty="0">
              <a:solidFill>
                <a:schemeClr val="bg2">
                  <a:lumMod val="50000"/>
                </a:schemeClr>
              </a:solidFill>
              <a:latin typeface="Constantia" panose="02030602050306030303" pitchFamily="18" charset="0"/>
            </a:endParaRPr>
          </a:p>
          <a:p>
            <a:pPr lvl="1" fontAlgn="base"/>
            <a:r>
              <a:rPr lang="en-US" sz="1800" dirty="0">
                <a:solidFill>
                  <a:schemeClr val="bg2">
                    <a:lumMod val="50000"/>
                  </a:schemeClr>
                </a:solidFill>
                <a:latin typeface="Constantia" panose="02030602050306030303" pitchFamily="18" charset="0"/>
              </a:rPr>
              <a:t>Set Learning Free With Device-Agnostic eLearning</a:t>
            </a:r>
          </a:p>
          <a:p>
            <a:pPr marL="274320" lvl="1" indent="0" fontAlgn="base">
              <a:buNone/>
            </a:pPr>
            <a:endParaRPr lang="en-US" sz="1800" dirty="0">
              <a:solidFill>
                <a:schemeClr val="bg2">
                  <a:lumMod val="50000"/>
                </a:schemeClr>
              </a:solidFill>
              <a:latin typeface="Constantia" panose="02030602050306030303" pitchFamily="18" charset="0"/>
            </a:endParaRPr>
          </a:p>
          <a:p>
            <a:pPr lvl="1" fontAlgn="base"/>
            <a:r>
              <a:rPr lang="en-US" sz="1800" dirty="0">
                <a:solidFill>
                  <a:schemeClr val="bg2">
                    <a:lumMod val="50000"/>
                  </a:schemeClr>
                </a:solidFill>
                <a:latin typeface="Constantia" panose="02030602050306030303" pitchFamily="18" charset="0"/>
              </a:rPr>
              <a:t>Use Microlearning As The New Norm</a:t>
            </a:r>
          </a:p>
          <a:p>
            <a:pPr marL="274320" lvl="1" indent="0" fontAlgn="base">
              <a:buNone/>
            </a:pPr>
            <a:endParaRPr lang="en-US" sz="1800" dirty="0">
              <a:solidFill>
                <a:schemeClr val="bg2">
                  <a:lumMod val="50000"/>
                </a:schemeClr>
              </a:solidFill>
              <a:latin typeface="Constantia" panose="02030602050306030303" pitchFamily="18" charset="0"/>
            </a:endParaRPr>
          </a:p>
          <a:p>
            <a:pPr lvl="1" fontAlgn="base"/>
            <a:r>
              <a:rPr lang="en-US" sz="1800" dirty="0">
                <a:solidFill>
                  <a:schemeClr val="bg2">
                    <a:lumMod val="50000"/>
                  </a:schemeClr>
                </a:solidFill>
                <a:latin typeface="Constantia" panose="02030602050306030303" pitchFamily="18" charset="0"/>
              </a:rPr>
              <a:t> Leverage The Power Of Shared Learning</a:t>
            </a:r>
          </a:p>
          <a:p>
            <a:pPr lvl="1" fontAlgn="base"/>
            <a:endParaRPr lang="en-US" sz="1800" dirty="0">
              <a:solidFill>
                <a:schemeClr val="bg2">
                  <a:lumMod val="50000"/>
                </a:schemeClr>
              </a:solidFill>
              <a:latin typeface="Constantia" panose="02030602050306030303" pitchFamily="18" charset="0"/>
            </a:endParaRPr>
          </a:p>
          <a:p>
            <a:pPr lvl="1" fontAlgn="base"/>
            <a:r>
              <a:rPr lang="en-US" sz="1800" dirty="0">
                <a:solidFill>
                  <a:schemeClr val="bg2">
                    <a:lumMod val="50000"/>
                  </a:schemeClr>
                </a:solidFill>
                <a:latin typeface="Constantia" panose="02030602050306030303" pitchFamily="18" charset="0"/>
              </a:rPr>
              <a:t>Give Control With Personalized eLearning Experiences</a:t>
            </a:r>
            <a:endParaRPr lang="en-IN" sz="1800" dirty="0">
              <a:solidFill>
                <a:schemeClr val="bg2">
                  <a:lumMod val="50000"/>
                </a:schemeClr>
              </a:solidFill>
              <a:latin typeface="Constantia" panose="02030602050306030303" pitchFamily="18" charset="0"/>
            </a:endParaRPr>
          </a:p>
        </p:txBody>
      </p:sp>
    </p:spTree>
    <p:extLst>
      <p:ext uri="{BB962C8B-B14F-4D97-AF65-F5344CB8AC3E}">
        <p14:creationId xmlns:p14="http://schemas.microsoft.com/office/powerpoint/2010/main" val="3822407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1025769" y="1573824"/>
            <a:ext cx="10351477" cy="4247317"/>
          </a:xfrm>
          <a:prstGeom prst="rect">
            <a:avLst/>
          </a:prstGeom>
        </p:spPr>
        <p:txBody>
          <a:bodyPr wrap="square">
            <a:spAutoFit/>
          </a:bodyPr>
          <a:lstStyle/>
          <a:p>
            <a:pPr marL="342900" indent="-342900">
              <a:buAutoNum type="arabicPeriod"/>
            </a:pPr>
            <a:r>
              <a:rPr lang="en-US" u="sng" dirty="0">
                <a:solidFill>
                  <a:schemeClr val="bg2">
                    <a:lumMod val="50000"/>
                  </a:schemeClr>
                </a:solidFill>
                <a:latin typeface="Constantia" panose="02030602050306030303" pitchFamily="18" charset="0"/>
              </a:rPr>
              <a:t>Set Learning Free With Device-Agnostic eLearning</a:t>
            </a:r>
          </a:p>
          <a:p>
            <a:pPr marL="342900" indent="-342900">
              <a:buAutoNum type="arabicPeriod"/>
            </a:pPr>
            <a:endParaRPr lang="en-US" b="1"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First and foremost, Millennials tend to resist online training that restricts them to a computer screen. With the proliferation of technology, mobile devices (especially smartphones) have become ubiquitous and changed the way individuals interact with the world around them. Millennials want to have the freedom of moving freely from one device to another to get things done</a:t>
            </a:r>
          </a:p>
          <a:p>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How can you deliver mobile learning?</a:t>
            </a:r>
          </a:p>
          <a:p>
            <a:endParaRPr lang="en-US" dirty="0">
              <a:solidFill>
                <a:schemeClr val="bg2">
                  <a:lumMod val="50000"/>
                </a:schemeClr>
              </a:solidFill>
              <a:latin typeface="Constantia" panose="02030602050306030303" pitchFamily="18" charset="0"/>
            </a:endParaRPr>
          </a:p>
          <a:p>
            <a:pPr marL="742950" lvl="1" indent="-285750">
              <a:buFont typeface="Arial" panose="020B0604020202020204" pitchFamily="34" charset="0"/>
              <a:buChar char="•"/>
            </a:pPr>
            <a:r>
              <a:rPr lang="en-US" dirty="0">
                <a:solidFill>
                  <a:schemeClr val="bg2">
                    <a:lumMod val="50000"/>
                  </a:schemeClr>
                </a:solidFill>
                <a:latin typeface="Constantia" panose="02030602050306030303" pitchFamily="18" charset="0"/>
              </a:rPr>
              <a:t>Set learning free by making your learners able to take their online training wherever they go and access it anytime.</a:t>
            </a:r>
          </a:p>
          <a:p>
            <a:pPr marL="742950" lvl="1" indent="-285750">
              <a:buFont typeface="Arial" panose="020B0604020202020204" pitchFamily="34" charset="0"/>
              <a:buChar char="•"/>
            </a:pPr>
            <a:r>
              <a:rPr lang="en-US" dirty="0">
                <a:solidFill>
                  <a:schemeClr val="bg2">
                    <a:lumMod val="50000"/>
                  </a:schemeClr>
                </a:solidFill>
                <a:latin typeface="Constantia" panose="02030602050306030303" pitchFamily="18" charset="0"/>
              </a:rPr>
              <a:t>Modern-day rapid eLearning authoring tools such as Articulate Rise, </a:t>
            </a:r>
            <a:r>
              <a:rPr lang="en-US" dirty="0" err="1">
                <a:solidFill>
                  <a:schemeClr val="bg2">
                    <a:lumMod val="50000"/>
                  </a:schemeClr>
                </a:solidFill>
                <a:latin typeface="Constantia" panose="02030602050306030303" pitchFamily="18" charset="0"/>
              </a:rPr>
              <a:t>Lectora</a:t>
            </a:r>
            <a:r>
              <a:rPr lang="en-US" dirty="0">
                <a:solidFill>
                  <a:schemeClr val="bg2">
                    <a:lumMod val="50000"/>
                  </a:schemeClr>
                </a:solidFill>
                <a:latin typeface="Constantia" panose="02030602050306030303" pitchFamily="18" charset="0"/>
              </a:rPr>
              <a:t> Inspire, Adobe Captivate, etc., allow the development of a single course that can be accessed on all devices and browsers.</a:t>
            </a:r>
          </a:p>
          <a:p>
            <a:endParaRPr lang="en-US" dirty="0">
              <a:solidFill>
                <a:schemeClr val="bg2">
                  <a:lumMod val="50000"/>
                </a:schemeClr>
              </a:solidFill>
              <a:latin typeface="Constantia" panose="02030602050306030303" pitchFamily="18" charset="0"/>
            </a:endParaRP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1025769" y="597877"/>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Fourth Task</a:t>
            </a:r>
          </a:p>
        </p:txBody>
      </p:sp>
    </p:spTree>
    <p:extLst>
      <p:ext uri="{BB962C8B-B14F-4D97-AF65-F5344CB8AC3E}">
        <p14:creationId xmlns:p14="http://schemas.microsoft.com/office/powerpoint/2010/main" val="302002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62B1B-3C9C-45BA-9DF4-1D6A53D7A725}"/>
              </a:ext>
            </a:extLst>
          </p:cNvPr>
          <p:cNvSpPr/>
          <p:nvPr/>
        </p:nvSpPr>
        <p:spPr>
          <a:xfrm>
            <a:off x="1025769" y="1573824"/>
            <a:ext cx="3295219" cy="3693319"/>
          </a:xfrm>
          <a:prstGeom prst="rect">
            <a:avLst/>
          </a:prstGeom>
        </p:spPr>
        <p:txBody>
          <a:bodyPr wrap="square">
            <a:spAutoFit/>
          </a:bodyPr>
          <a:lstStyle/>
          <a:p>
            <a:r>
              <a:rPr lang="en-US" u="sng" dirty="0">
                <a:solidFill>
                  <a:schemeClr val="bg2">
                    <a:lumMod val="50000"/>
                  </a:schemeClr>
                </a:solidFill>
                <a:latin typeface="Constantia" panose="02030602050306030303" pitchFamily="18" charset="0"/>
              </a:rPr>
              <a:t>2. Use Microlearning As The New Norm</a:t>
            </a:r>
          </a:p>
          <a:p>
            <a:endParaRPr lang="en-US" b="1"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The most common format of microlearning that Millennials have grown up with is unarguably the ‘video’.</a:t>
            </a:r>
          </a:p>
          <a:p>
            <a:pPr marL="285750" indent="-285750">
              <a:buFont typeface="Arial" panose="020B0604020202020204" pitchFamily="34" charset="0"/>
              <a:buChar char="•"/>
            </a:pPr>
            <a:endParaRPr lang="en-US" dirty="0">
              <a:solidFill>
                <a:schemeClr val="bg2">
                  <a:lumMod val="50000"/>
                </a:schemeClr>
              </a:solidFill>
              <a:latin typeface="Constantia" panose="02030602050306030303" pitchFamily="18" charset="0"/>
            </a:endParaRPr>
          </a:p>
          <a:p>
            <a:pPr marL="285750" indent="-285750">
              <a:buFont typeface="Arial" panose="020B0604020202020204" pitchFamily="34" charset="0"/>
              <a:buChar char="•"/>
            </a:pPr>
            <a:r>
              <a:rPr lang="en-US" dirty="0">
                <a:solidFill>
                  <a:schemeClr val="bg2">
                    <a:lumMod val="50000"/>
                  </a:schemeClr>
                </a:solidFill>
                <a:latin typeface="Constantia" panose="02030602050306030303" pitchFamily="18" charset="0"/>
              </a:rPr>
              <a:t>You can develop short videos for explaining processes, demonstrating products, procedures, and much more.</a:t>
            </a:r>
          </a:p>
        </p:txBody>
      </p:sp>
      <p:sp>
        <p:nvSpPr>
          <p:cNvPr id="4" name="Title 2">
            <a:extLst>
              <a:ext uri="{FF2B5EF4-FFF2-40B4-BE49-F238E27FC236}">
                <a16:creationId xmlns:a16="http://schemas.microsoft.com/office/drawing/2014/main" id="{1DF1059D-E02C-4A8F-8FE4-F9D4B5323B99}"/>
              </a:ext>
            </a:extLst>
          </p:cNvPr>
          <p:cNvSpPr txBox="1">
            <a:spLocks/>
          </p:cNvSpPr>
          <p:nvPr/>
        </p:nvSpPr>
        <p:spPr>
          <a:xfrm>
            <a:off x="1025769" y="597877"/>
            <a:ext cx="4602152"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solidFill>
                  <a:schemeClr val="bg2">
                    <a:lumMod val="50000"/>
                  </a:schemeClr>
                </a:solidFill>
              </a:rPr>
              <a:t>Fourth Task</a:t>
            </a:r>
          </a:p>
        </p:txBody>
      </p:sp>
      <p:pic>
        <p:nvPicPr>
          <p:cNvPr id="3" name="Picture 2">
            <a:extLst>
              <a:ext uri="{FF2B5EF4-FFF2-40B4-BE49-F238E27FC236}">
                <a16:creationId xmlns:a16="http://schemas.microsoft.com/office/drawing/2014/main" id="{6ACFD791-D414-4010-AB7B-6AD649F8FD7C}"/>
              </a:ext>
            </a:extLst>
          </p:cNvPr>
          <p:cNvPicPr>
            <a:picLocks noChangeAspect="1"/>
          </p:cNvPicPr>
          <p:nvPr/>
        </p:nvPicPr>
        <p:blipFill rotWithShape="1">
          <a:blip r:embed="rId2"/>
          <a:srcRect t="4242"/>
          <a:stretch/>
        </p:blipFill>
        <p:spPr>
          <a:xfrm>
            <a:off x="4370155" y="738554"/>
            <a:ext cx="7412226" cy="5161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7230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5E4A76-0180-4CD0-B081-82F74A336136}">
  <ds:schemaRefs>
    <ds:schemaRef ds:uri="http://www.w3.org/XML/1998/namespace"/>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16c05727-aa75-4e4a-9b5f-8a80a1165891"/>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836</Words>
  <Application>Microsoft Office PowerPoint</Application>
  <PresentationFormat>Widescreen</PresentationFormat>
  <Paragraphs>117</Paragraphs>
  <Slides>17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Cambria</vt:lpstr>
      <vt:lpstr>Cambria Math</vt:lpstr>
      <vt:lpstr>Constantia</vt:lpstr>
      <vt:lpstr>Garamond</vt:lpstr>
      <vt:lpstr>Georgia</vt:lpstr>
      <vt:lpstr>Times New Roman</vt:lpstr>
      <vt:lpstr>Wingdings</vt:lpstr>
      <vt:lpstr>SavonVTI</vt:lpstr>
      <vt:lpstr>Online learning</vt:lpstr>
      <vt:lpstr>Challenges</vt:lpstr>
      <vt:lpstr>First Task</vt:lpstr>
      <vt:lpstr>Second Task</vt:lpstr>
      <vt:lpstr>PowerPoint Presentation</vt:lpstr>
      <vt:lpstr>Third Task</vt:lpstr>
      <vt:lpstr>Fourth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Progress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2021-02-15T06:17:18Z</dcterms:created>
  <dcterms:modified xsi:type="dcterms:W3CDTF">2021-02-17T08:52:16Z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